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18600" cy="6845300"/>
  <p:notesSz cx="9118600" cy="68453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73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335911" y="1790191"/>
            <a:ext cx="3782688" cy="5055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230365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0" y="0"/>
                </a:moveTo>
                <a:lnTo>
                  <a:pt x="911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966469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989330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9069" y="1926844"/>
            <a:ext cx="6840461" cy="1839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67790" y="3833368"/>
            <a:ext cx="6383019" cy="17113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4/6/2016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4/6/2016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5930" y="1574419"/>
            <a:ext cx="3966591" cy="45178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96078" y="1574419"/>
            <a:ext cx="3966591" cy="45178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4/6/2016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335911" y="1790191"/>
            <a:ext cx="3782688" cy="5055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230365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0" y="0"/>
                </a:moveTo>
                <a:lnTo>
                  <a:pt x="911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4/6/2016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4/6/2016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335911" y="1790191"/>
            <a:ext cx="3782688" cy="50551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8703" y="-25908"/>
            <a:ext cx="6601193" cy="106021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2735" y="1212880"/>
            <a:ext cx="7613129" cy="412951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0324" y="6366129"/>
            <a:ext cx="2917951" cy="3422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5930" y="6366129"/>
            <a:ext cx="2097278" cy="3422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4/6/2016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65392" y="6366129"/>
            <a:ext cx="2097278" cy="3422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4000" spc="-5" dirty="0" smtClean="0">
                <a:latin typeface="Times New Roman"/>
                <a:cs typeface="Times New Roman"/>
              </a:rPr>
              <a:t>Tecnic</a:t>
            </a:r>
            <a:r>
              <a:rPr sz="4000" spc="0" dirty="0" smtClean="0">
                <a:latin typeface="Times New Roman"/>
                <a:cs typeface="Times New Roman"/>
              </a:rPr>
              <a:t>a</a:t>
            </a:r>
            <a:r>
              <a:rPr sz="4000" spc="5" dirty="0" smtClean="0">
                <a:latin typeface="Times New Roman"/>
                <a:cs typeface="Times New Roman"/>
              </a:rPr>
              <a:t> </a:t>
            </a:r>
            <a:r>
              <a:rPr sz="4000" spc="-5" dirty="0" smtClean="0">
                <a:latin typeface="Times New Roman"/>
                <a:cs typeface="Times New Roman"/>
              </a:rPr>
              <a:t>de</a:t>
            </a:r>
            <a:r>
              <a:rPr sz="4000" spc="0" dirty="0" smtClean="0">
                <a:latin typeface="Times New Roman"/>
                <a:cs typeface="Times New Roman"/>
              </a:rPr>
              <a:t>l </a:t>
            </a:r>
            <a:r>
              <a:rPr sz="4000" spc="-5" dirty="0" smtClean="0">
                <a:latin typeface="Times New Roman"/>
                <a:cs typeface="Times New Roman"/>
              </a:rPr>
              <a:t>controll</a:t>
            </a:r>
            <a:r>
              <a:rPr sz="4000" spc="0" dirty="0" smtClean="0">
                <a:latin typeface="Times New Roman"/>
                <a:cs typeface="Times New Roman"/>
              </a:rPr>
              <a:t>o </a:t>
            </a:r>
            <a:r>
              <a:rPr sz="4000" spc="-5" dirty="0" smtClean="0">
                <a:latin typeface="Times New Roman"/>
                <a:cs typeface="Times New Roman"/>
              </a:rPr>
              <a:t>ambientale: </a:t>
            </a:r>
            <a:r>
              <a:rPr sz="4000" spc="0" dirty="0" smtClean="0">
                <a:latin typeface="Times New Roman"/>
                <a:cs typeface="Times New Roman"/>
              </a:rPr>
              <a:t>Il benessere Termoigrometrico (Parte</a:t>
            </a:r>
            <a:r>
              <a:rPr sz="4000" spc="10" dirty="0" smtClean="0">
                <a:latin typeface="Times New Roman"/>
                <a:cs typeface="Times New Roman"/>
              </a:rPr>
              <a:t> </a:t>
            </a:r>
            <a:r>
              <a:rPr sz="4000" spc="0" dirty="0" smtClean="0">
                <a:latin typeface="Times New Roman"/>
                <a:cs typeface="Times New Roman"/>
              </a:rPr>
              <a:t>I)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62941" y="4495800"/>
            <a:ext cx="2791460" cy="498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 smtClean="0">
                <a:latin typeface="Times New Roman"/>
                <a:cs typeface="Times New Roman"/>
              </a:rPr>
              <a:t>Marco </a:t>
            </a:r>
            <a:r>
              <a:rPr sz="3200" spc="-15" dirty="0" smtClean="0">
                <a:latin typeface="Times New Roman"/>
                <a:cs typeface="Times New Roman"/>
              </a:rPr>
              <a:t>Dell’isola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66469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89330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78" rIns="0" bIns="0" rtlCol="0">
            <a:noAutofit/>
          </a:bodyPr>
          <a:lstStyle/>
          <a:p>
            <a:pPr marL="399415">
              <a:lnSpc>
                <a:spcPct val="100000"/>
              </a:lnSpc>
            </a:pPr>
            <a:r>
              <a:rPr sz="3200" b="1" i="1" spc="-15" dirty="0" smtClean="0">
                <a:latin typeface="Times New Roman"/>
                <a:cs typeface="Times New Roman"/>
              </a:rPr>
              <a:t>Valori metabolici tipici </a:t>
            </a:r>
            <a:r>
              <a:rPr sz="3200" b="1" i="1" spc="-20" dirty="0" smtClean="0">
                <a:latin typeface="Times New Roman"/>
                <a:cs typeface="Times New Roman"/>
              </a:rPr>
              <a:t>(ISO </a:t>
            </a:r>
            <a:r>
              <a:rPr sz="3200" b="1" i="1" spc="-15" dirty="0" smtClean="0">
                <a:latin typeface="Times New Roman"/>
                <a:cs typeface="Times New Roman"/>
              </a:rPr>
              <a:t>8996)</a:t>
            </a:r>
            <a:endParaRPr sz="32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377835" y="1666494"/>
          <a:ext cx="6191235" cy="3473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6699"/>
                <a:gridCol w="1057655"/>
                <a:gridCol w="1056881"/>
              </a:tblGrid>
              <a:tr h="72999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Tipo</a:t>
                      </a:r>
                      <a:r>
                        <a:rPr sz="1400" b="1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0" dirty="0" smtClean="0">
                          <a:latin typeface="Times New Roman"/>
                          <a:cs typeface="Times New Roman"/>
                        </a:rPr>
                        <a:t>di</a:t>
                      </a:r>
                      <a:r>
                        <a:rPr sz="1400" b="1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0" dirty="0" smtClean="0">
                          <a:latin typeface="Times New Roman"/>
                          <a:cs typeface="Times New Roman"/>
                        </a:rPr>
                        <a:t>attività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07314" indent="-635" algn="ctr">
                        <a:lnSpc>
                          <a:spcPts val="1670"/>
                        </a:lnSpc>
                      </a:pP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Valore metabolico [W/</a:t>
                      </a:r>
                      <a:r>
                        <a:rPr sz="1400" b="1" spc="-1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b="1" spc="0" dirty="0" smtClean="0">
                          <a:latin typeface="Times New Roman"/>
                          <a:cs typeface="Times New Roman"/>
                        </a:rPr>
                        <a:t>2]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06680" indent="-635" algn="ctr">
                        <a:lnSpc>
                          <a:spcPts val="1670"/>
                        </a:lnSpc>
                      </a:pP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Valore metabolico </a:t>
                      </a:r>
                      <a:r>
                        <a:rPr sz="1400" b="1" spc="-5" dirty="0" smtClean="0">
                          <a:latin typeface="Times New Roman"/>
                          <a:cs typeface="Times New Roman"/>
                        </a:rPr>
                        <a:t>[met]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Nessu</a:t>
                      </a: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a attività</a:t>
                      </a:r>
                      <a:r>
                        <a:rPr sz="14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(dor</a:t>
                      </a:r>
                      <a:r>
                        <a:rPr sz="1400" spc="-1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ire)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34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0.6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Nessu</a:t>
                      </a: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attività</a:t>
                      </a:r>
                      <a:r>
                        <a:rPr sz="14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(posizione sdraiata)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46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0.8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Nessu</a:t>
                      </a: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a attività</a:t>
                      </a:r>
                      <a:r>
                        <a:rPr sz="14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(posizione seduta, rilassata)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58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1.0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Attività</a:t>
                      </a:r>
                      <a:r>
                        <a:rPr sz="14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eggera se</a:t>
                      </a: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entaria (</a:t>
                      </a:r>
                      <a:r>
                        <a:rPr sz="1400" spc="-10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fficio,</a:t>
                      </a: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casa,</a:t>
                      </a: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scuola,…)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1.2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Attività</a:t>
                      </a:r>
                      <a:r>
                        <a:rPr sz="14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eggera</a:t>
                      </a:r>
                      <a:r>
                        <a:rPr sz="14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piedi</a:t>
                      </a:r>
                      <a:r>
                        <a:rPr sz="14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(c</a:t>
                      </a: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400" spc="-1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400" spc="-5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re,</a:t>
                      </a:r>
                      <a:r>
                        <a:rPr sz="14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lavoro</a:t>
                      </a:r>
                      <a:r>
                        <a:rPr sz="14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leg</a:t>
                      </a: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ero)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93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1.6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Attività </a:t>
                      </a:r>
                      <a:r>
                        <a:rPr sz="1400" spc="-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edia</a:t>
                      </a:r>
                      <a:r>
                        <a:rPr sz="14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piedi</a:t>
                      </a:r>
                      <a:r>
                        <a:rPr sz="14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(lavo</a:t>
                      </a: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4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domestico,</a:t>
                      </a: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macchi</a:t>
                      </a: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00" spc="-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116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2.0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Attività </a:t>
                      </a:r>
                      <a:r>
                        <a:rPr sz="1400" spc="-5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edia</a:t>
                      </a:r>
                      <a:r>
                        <a:rPr sz="14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piedi (cam</a:t>
                      </a:r>
                      <a:r>
                        <a:rPr sz="1400" spc="-1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nare a 3 </a:t>
                      </a: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400" spc="-1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/h 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140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2.4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Attività</a:t>
                      </a:r>
                      <a:r>
                        <a:rPr sz="14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esante (fare</a:t>
                      </a:r>
                      <a:r>
                        <a:rPr sz="14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ginnastica)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174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3.0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Attività</a:t>
                      </a:r>
                      <a:r>
                        <a:rPr sz="14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esante</a:t>
                      </a:r>
                      <a:r>
                        <a:rPr sz="14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0" dirty="0" smtClean="0">
                          <a:latin typeface="Times New Roman"/>
                          <a:cs typeface="Times New Roman"/>
                        </a:rPr>
                        <a:t>(ballare)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290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5.0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30365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0" y="0"/>
                </a:moveTo>
                <a:lnTo>
                  <a:pt x="911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66469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89330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8223" rIns="0" bIns="0" rtlCol="0">
            <a:noAutofit/>
          </a:bodyPr>
          <a:lstStyle/>
          <a:p>
            <a:pPr marL="1221105">
              <a:lnSpc>
                <a:spcPct val="100000"/>
              </a:lnSpc>
            </a:pPr>
            <a:r>
              <a:rPr sz="3200" b="1" i="1" spc="-20" dirty="0" smtClean="0">
                <a:latin typeface="Times New Roman"/>
                <a:cs typeface="Times New Roman"/>
              </a:rPr>
              <a:t>Area </a:t>
            </a:r>
            <a:r>
              <a:rPr sz="3200" b="1" i="1" spc="-15" dirty="0" smtClean="0">
                <a:latin typeface="Times New Roman"/>
                <a:cs typeface="Times New Roman"/>
              </a:rPr>
              <a:t>superficie corporea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0514" y="1247902"/>
            <a:ext cx="7804784" cy="728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265" marR="12700" indent="-457200">
              <a:lnSpc>
                <a:spcPts val="2870"/>
              </a:lnSpc>
              <a:buFont typeface="Times New Roman"/>
              <a:buChar char="•"/>
              <a:tabLst>
                <a:tab pos="469265" algn="l"/>
              </a:tabLst>
            </a:pPr>
            <a:r>
              <a:rPr sz="2400" spc="-20" dirty="0" smtClean="0">
                <a:latin typeface="Times New Roman"/>
                <a:cs typeface="Times New Roman"/>
              </a:rPr>
              <a:t>L’are</a:t>
            </a:r>
            <a:r>
              <a:rPr sz="2400" spc="-15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Times New Roman"/>
                <a:cs typeface="Times New Roman"/>
              </a:rPr>
              <a:t>della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Times New Roman"/>
                <a:cs typeface="Times New Roman"/>
              </a:rPr>
              <a:t>superficie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Times New Roman"/>
                <a:cs typeface="Times New Roman"/>
              </a:rPr>
              <a:t>A</a:t>
            </a:r>
            <a:r>
              <a:rPr sz="2400" spc="0" baseline="-20833" dirty="0" smtClean="0">
                <a:latin typeface="Times New Roman"/>
                <a:cs typeface="Times New Roman"/>
              </a:rPr>
              <a:t>b </a:t>
            </a:r>
            <a:r>
              <a:rPr sz="2400" spc="-300" baseline="-20833" dirty="0" smtClean="0">
                <a:latin typeface="Times New Roman"/>
                <a:cs typeface="Times New Roman"/>
              </a:rPr>
              <a:t> </a:t>
            </a:r>
            <a:r>
              <a:rPr sz="2400" spc="-20" dirty="0" smtClean="0">
                <a:latin typeface="Times New Roman"/>
                <a:cs typeface="Times New Roman"/>
              </a:rPr>
              <a:t>corpore</a:t>
            </a:r>
            <a:r>
              <a:rPr sz="2400" spc="-15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 pu</a:t>
            </a:r>
            <a:r>
              <a:rPr sz="2400" spc="0" dirty="0" smtClean="0">
                <a:latin typeface="Times New Roman"/>
                <a:cs typeface="Times New Roman"/>
              </a:rPr>
              <a:t>ò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Times New Roman"/>
                <a:cs typeface="Times New Roman"/>
              </a:rPr>
              <a:t>essere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Times New Roman"/>
                <a:cs typeface="Times New Roman"/>
              </a:rPr>
              <a:t>valutata sulla base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Times New Roman"/>
                <a:cs typeface="Times New Roman"/>
              </a:rPr>
              <a:t>della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Times New Roman"/>
                <a:cs typeface="Times New Roman"/>
              </a:rPr>
              <a:t>relazione </a:t>
            </a:r>
            <a:r>
              <a:rPr sz="2400" spc="-20" dirty="0" smtClean="0">
                <a:latin typeface="Times New Roman"/>
                <a:cs typeface="Times New Roman"/>
              </a:rPr>
              <a:t>d</a:t>
            </a:r>
            <a:r>
              <a:rPr sz="2400" spc="-10" dirty="0" smtClean="0">
                <a:latin typeface="Times New Roman"/>
                <a:cs typeface="Times New Roman"/>
              </a:rPr>
              <a:t>i</a:t>
            </a:r>
            <a:r>
              <a:rPr sz="2400" spc="-5" dirty="0" smtClean="0">
                <a:latin typeface="Times New Roman"/>
                <a:cs typeface="Times New Roman"/>
              </a:rPr>
              <a:t> D</a:t>
            </a:r>
            <a:r>
              <a:rPr sz="2400" spc="0" dirty="0" smtClean="0">
                <a:latin typeface="Times New Roman"/>
                <a:cs typeface="Times New Roman"/>
              </a:rPr>
              <a:t>u </a:t>
            </a:r>
            <a:r>
              <a:rPr sz="2400" spc="-20" dirty="0" smtClean="0">
                <a:latin typeface="Times New Roman"/>
                <a:cs typeface="Times New Roman"/>
              </a:rPr>
              <a:t>Bois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0360" y="3073654"/>
            <a:ext cx="7734300" cy="2189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marR="222250" indent="0">
              <a:lnSpc>
                <a:spcPts val="2870"/>
              </a:lnSpc>
            </a:pPr>
            <a:r>
              <a:rPr sz="2400" spc="-15" dirty="0" smtClean="0">
                <a:latin typeface="Times New Roman"/>
                <a:cs typeface="Times New Roman"/>
              </a:rPr>
              <a:t>in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20" dirty="0" smtClean="0">
                <a:latin typeface="Times New Roman"/>
                <a:cs typeface="Times New Roman"/>
              </a:rPr>
              <a:t>funzion</a:t>
            </a:r>
            <a:r>
              <a:rPr sz="2400" spc="-15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Times New Roman"/>
                <a:cs typeface="Times New Roman"/>
              </a:rPr>
              <a:t>della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20" dirty="0" smtClean="0">
                <a:latin typeface="Times New Roman"/>
                <a:cs typeface="Times New Roman"/>
              </a:rPr>
              <a:t>mass</a:t>
            </a:r>
            <a:r>
              <a:rPr sz="2400" spc="-15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20" dirty="0" smtClean="0">
                <a:latin typeface="Times New Roman"/>
                <a:cs typeface="Times New Roman"/>
              </a:rPr>
              <a:t>corpo</a:t>
            </a:r>
            <a:r>
              <a:rPr sz="2400" spc="-5" dirty="0" smtClean="0">
                <a:latin typeface="Times New Roman"/>
                <a:cs typeface="Times New Roman"/>
              </a:rPr>
              <a:t>r</a:t>
            </a:r>
            <a:r>
              <a:rPr sz="2400" spc="-20" dirty="0" smtClean="0">
                <a:latin typeface="Times New Roman"/>
                <a:cs typeface="Times New Roman"/>
              </a:rPr>
              <a:t>ea</a:t>
            </a:r>
            <a:r>
              <a:rPr sz="2400" spc="-10" dirty="0" smtClean="0">
                <a:latin typeface="Times New Roman"/>
                <a:cs typeface="Times New Roman"/>
              </a:rPr>
              <a:t>,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20" dirty="0" smtClean="0">
                <a:latin typeface="Times New Roman"/>
                <a:cs typeface="Times New Roman"/>
              </a:rPr>
              <a:t>m</a:t>
            </a:r>
            <a:r>
              <a:rPr sz="2400" spc="-5" dirty="0" smtClean="0">
                <a:latin typeface="Times New Roman"/>
                <a:cs typeface="Times New Roman"/>
              </a:rPr>
              <a:t> (kg</a:t>
            </a:r>
            <a:r>
              <a:rPr sz="2400" spc="0" dirty="0" smtClean="0">
                <a:latin typeface="Times New Roman"/>
                <a:cs typeface="Times New Roman"/>
              </a:rPr>
              <a:t>)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Times New Roman"/>
                <a:cs typeface="Times New Roman"/>
              </a:rPr>
              <a:t>l’altezza h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20" dirty="0" smtClean="0">
                <a:latin typeface="Times New Roman"/>
                <a:cs typeface="Times New Roman"/>
              </a:rPr>
              <a:t>(m)</a:t>
            </a:r>
            <a:r>
              <a:rPr sz="2400" spc="-15" dirty="0" smtClean="0">
                <a:latin typeface="Times New Roman"/>
                <a:cs typeface="Times New Roman"/>
              </a:rPr>
              <a:t> dell’individuo.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24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469265" indent="-457200">
              <a:lnSpc>
                <a:spcPct val="100000"/>
              </a:lnSpc>
              <a:buFont typeface="Times New Roman"/>
              <a:buChar char="•"/>
              <a:tabLst>
                <a:tab pos="469265" algn="l"/>
              </a:tabLst>
            </a:pPr>
            <a:r>
              <a:rPr sz="2400" spc="-20" dirty="0" smtClean="0">
                <a:latin typeface="Times New Roman"/>
                <a:cs typeface="Times New Roman"/>
              </a:rPr>
              <a:t>L’uom</a:t>
            </a:r>
            <a:r>
              <a:rPr sz="2400" spc="-15" dirty="0" smtClean="0">
                <a:latin typeface="Times New Roman"/>
                <a:cs typeface="Times New Roman"/>
              </a:rPr>
              <a:t>o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Times New Roman"/>
                <a:cs typeface="Times New Roman"/>
              </a:rPr>
              <a:t>standard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Times New Roman"/>
                <a:cs typeface="Times New Roman"/>
              </a:rPr>
              <a:t>(d</a:t>
            </a:r>
            <a:r>
              <a:rPr sz="2400" spc="-10" dirty="0" smtClean="0">
                <a:latin typeface="Times New Roman"/>
                <a:cs typeface="Times New Roman"/>
              </a:rPr>
              <a:t>i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20" dirty="0" smtClean="0">
                <a:latin typeface="Times New Roman"/>
                <a:cs typeface="Times New Roman"/>
              </a:rPr>
              <a:t>mass</a:t>
            </a:r>
            <a:r>
              <a:rPr sz="2400" spc="-15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20" dirty="0" smtClean="0">
                <a:latin typeface="Times New Roman"/>
                <a:cs typeface="Times New Roman"/>
              </a:rPr>
              <a:t>par</a:t>
            </a:r>
            <a:r>
              <a:rPr sz="2400" spc="-10" dirty="0" smtClean="0">
                <a:latin typeface="Times New Roman"/>
                <a:cs typeface="Times New Roman"/>
              </a:rPr>
              <a:t>i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 7</a:t>
            </a:r>
            <a:r>
              <a:rPr sz="2400" spc="0" dirty="0" smtClean="0">
                <a:latin typeface="Times New Roman"/>
                <a:cs typeface="Times New Roman"/>
              </a:rPr>
              <a:t>0</a:t>
            </a:r>
            <a:r>
              <a:rPr sz="2400" spc="-5" dirty="0" smtClean="0">
                <a:latin typeface="Times New Roman"/>
                <a:cs typeface="Times New Roman"/>
              </a:rPr>
              <a:t> k</a:t>
            </a:r>
            <a:r>
              <a:rPr sz="2400" spc="0" dirty="0" smtClean="0">
                <a:latin typeface="Times New Roman"/>
                <a:cs typeface="Times New Roman"/>
              </a:rPr>
              <a:t>g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Times New Roman"/>
                <a:cs typeface="Times New Roman"/>
              </a:rPr>
              <a:t>altezza </a:t>
            </a:r>
            <a:r>
              <a:rPr sz="2400" spc="-20" dirty="0" smtClean="0">
                <a:latin typeface="Times New Roman"/>
                <a:cs typeface="Times New Roman"/>
              </a:rPr>
              <a:t>par</a:t>
            </a:r>
            <a:r>
              <a:rPr sz="2400" spc="-10" dirty="0" smtClean="0">
                <a:latin typeface="Times New Roman"/>
                <a:cs typeface="Times New Roman"/>
              </a:rPr>
              <a:t>i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 1,8</a:t>
            </a:r>
            <a:endParaRPr sz="2400">
              <a:latin typeface="Times New Roman"/>
              <a:cs typeface="Times New Roman"/>
            </a:endParaRPr>
          </a:p>
          <a:p>
            <a:pPr marL="469900" marR="12700">
              <a:lnSpc>
                <a:spcPts val="2880"/>
              </a:lnSpc>
              <a:spcBef>
                <a:spcPts val="85"/>
              </a:spcBef>
            </a:pPr>
            <a:r>
              <a:rPr sz="2400" spc="-25" dirty="0" smtClean="0">
                <a:latin typeface="Times New Roman"/>
                <a:cs typeface="Times New Roman"/>
              </a:rPr>
              <a:t>m</a:t>
            </a:r>
            <a:r>
              <a:rPr sz="2400" spc="-10" dirty="0" smtClean="0">
                <a:latin typeface="Times New Roman"/>
                <a:cs typeface="Times New Roman"/>
              </a:rPr>
              <a:t>)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20" dirty="0" smtClean="0">
                <a:latin typeface="Times New Roman"/>
                <a:cs typeface="Times New Roman"/>
              </a:rPr>
              <a:t>h</a:t>
            </a:r>
            <a:r>
              <a:rPr sz="2400" spc="-15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Times New Roman"/>
                <a:cs typeface="Times New Roman"/>
              </a:rPr>
              <a:t>pertanto</a:t>
            </a:r>
            <a:r>
              <a:rPr sz="2400" spc="-5" dirty="0" smtClean="0">
                <a:latin typeface="Times New Roman"/>
                <a:cs typeface="Times New Roman"/>
              </a:rPr>
              <a:t> u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Times New Roman"/>
                <a:cs typeface="Times New Roman"/>
              </a:rPr>
              <a:t>area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Times New Roman"/>
                <a:cs typeface="Times New Roman"/>
              </a:rPr>
              <a:t>della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Times New Roman"/>
                <a:cs typeface="Times New Roman"/>
              </a:rPr>
              <a:t>s</a:t>
            </a:r>
            <a:r>
              <a:rPr sz="2400" spc="-15" dirty="0" smtClean="0">
                <a:latin typeface="Times New Roman"/>
                <a:cs typeface="Times New Roman"/>
              </a:rPr>
              <a:t>uperficie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20" dirty="0" smtClean="0">
                <a:latin typeface="Times New Roman"/>
                <a:cs typeface="Times New Roman"/>
              </a:rPr>
              <a:t>corpore</a:t>
            </a:r>
            <a:r>
              <a:rPr sz="2400" spc="-15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20" dirty="0" smtClean="0">
                <a:latin typeface="Times New Roman"/>
                <a:cs typeface="Times New Roman"/>
              </a:rPr>
              <a:t>par</a:t>
            </a:r>
            <a:r>
              <a:rPr sz="2400" spc="-10" dirty="0" smtClean="0">
                <a:latin typeface="Times New Roman"/>
                <a:cs typeface="Times New Roman"/>
              </a:rPr>
              <a:t>i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Times New Roman"/>
                <a:cs typeface="Times New Roman"/>
              </a:rPr>
              <a:t>circa </a:t>
            </a:r>
            <a:r>
              <a:rPr sz="2400" spc="0" dirty="0" smtClean="0">
                <a:latin typeface="Times New Roman"/>
                <a:cs typeface="Times New Roman"/>
              </a:rPr>
              <a:t>1,8 </a:t>
            </a:r>
            <a:r>
              <a:rPr sz="2400" spc="-30" dirty="0" smtClean="0">
                <a:latin typeface="Times New Roman"/>
                <a:cs typeface="Times New Roman"/>
              </a:rPr>
              <a:t>m</a:t>
            </a:r>
            <a:r>
              <a:rPr sz="2400" spc="0" baseline="24305" dirty="0" smtClean="0">
                <a:latin typeface="Times New Roman"/>
                <a:cs typeface="Times New Roman"/>
              </a:rPr>
              <a:t>2</a:t>
            </a:r>
            <a:endParaRPr sz="2400" baseline="24305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29254" y="2255011"/>
            <a:ext cx="3069590" cy="400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92430" algn="l"/>
              </a:tabLst>
            </a:pPr>
            <a:r>
              <a:rPr sz="2550" i="1" spc="15" dirty="0" smtClean="0">
                <a:latin typeface="Times New Roman"/>
                <a:cs typeface="Times New Roman"/>
              </a:rPr>
              <a:t>A	</a:t>
            </a:r>
            <a:r>
              <a:rPr sz="2550" spc="-660" dirty="0" smtClean="0">
                <a:latin typeface="Meiryo"/>
                <a:cs typeface="Meiryo"/>
              </a:rPr>
              <a:t>=</a:t>
            </a:r>
            <a:r>
              <a:rPr sz="2550" spc="-310" dirty="0" smtClean="0">
                <a:latin typeface="Meiryo"/>
                <a:cs typeface="Meiryo"/>
              </a:rPr>
              <a:t> </a:t>
            </a:r>
            <a:r>
              <a:rPr sz="2550" spc="-35" dirty="0" smtClean="0">
                <a:latin typeface="Times New Roman"/>
                <a:cs typeface="Times New Roman"/>
              </a:rPr>
              <a:t>0</a:t>
            </a:r>
            <a:r>
              <a:rPr sz="2550" spc="40" dirty="0" smtClean="0">
                <a:latin typeface="Times New Roman"/>
                <a:cs typeface="Times New Roman"/>
              </a:rPr>
              <a:t>,</a:t>
            </a:r>
            <a:r>
              <a:rPr sz="2550" spc="10" dirty="0" smtClean="0">
                <a:latin typeface="Times New Roman"/>
                <a:cs typeface="Times New Roman"/>
              </a:rPr>
              <a:t>202</a:t>
            </a:r>
            <a:r>
              <a:rPr sz="2550" spc="-365" dirty="0" smtClean="0">
                <a:latin typeface="Times New Roman"/>
                <a:cs typeface="Times New Roman"/>
              </a:rPr>
              <a:t> </a:t>
            </a:r>
            <a:r>
              <a:rPr sz="2550" spc="-250" dirty="0" smtClean="0">
                <a:latin typeface="Meiryo"/>
                <a:cs typeface="Meiryo"/>
              </a:rPr>
              <a:t>⋅</a:t>
            </a:r>
            <a:r>
              <a:rPr sz="2550" spc="-550" dirty="0" smtClean="0">
                <a:latin typeface="Meiryo"/>
                <a:cs typeface="Meiryo"/>
              </a:rPr>
              <a:t> </a:t>
            </a:r>
            <a:r>
              <a:rPr sz="2550" i="1" spc="110" dirty="0" smtClean="0">
                <a:latin typeface="Times New Roman"/>
                <a:cs typeface="Times New Roman"/>
              </a:rPr>
              <a:t>m</a:t>
            </a:r>
            <a:r>
              <a:rPr sz="2250" spc="82" baseline="42592" dirty="0" smtClean="0">
                <a:latin typeface="Times New Roman"/>
                <a:cs typeface="Times New Roman"/>
              </a:rPr>
              <a:t>0</a:t>
            </a:r>
            <a:r>
              <a:rPr sz="2250" spc="165" baseline="42592" dirty="0" smtClean="0">
                <a:latin typeface="Times New Roman"/>
                <a:cs typeface="Times New Roman"/>
              </a:rPr>
              <a:t>,</a:t>
            </a:r>
            <a:r>
              <a:rPr sz="2250" spc="0" baseline="42592" dirty="0" smtClean="0">
                <a:latin typeface="Times New Roman"/>
                <a:cs typeface="Times New Roman"/>
              </a:rPr>
              <a:t>425</a:t>
            </a:r>
            <a:r>
              <a:rPr sz="2250" spc="247" baseline="42592" dirty="0" smtClean="0">
                <a:latin typeface="Times New Roman"/>
                <a:cs typeface="Times New Roman"/>
              </a:rPr>
              <a:t> </a:t>
            </a:r>
            <a:r>
              <a:rPr sz="2550" spc="-250" dirty="0" smtClean="0">
                <a:latin typeface="Meiryo"/>
                <a:cs typeface="Meiryo"/>
              </a:rPr>
              <a:t>⋅</a:t>
            </a:r>
            <a:r>
              <a:rPr sz="2550" spc="-550" dirty="0" smtClean="0">
                <a:latin typeface="Meiryo"/>
                <a:cs typeface="Meiryo"/>
              </a:rPr>
              <a:t> </a:t>
            </a:r>
            <a:r>
              <a:rPr sz="2550" i="1" spc="120" dirty="0" smtClean="0">
                <a:latin typeface="Times New Roman"/>
                <a:cs typeface="Times New Roman"/>
              </a:rPr>
              <a:t>h</a:t>
            </a:r>
            <a:r>
              <a:rPr sz="2250" spc="82" baseline="42592" dirty="0" smtClean="0">
                <a:latin typeface="Times New Roman"/>
                <a:cs typeface="Times New Roman"/>
              </a:rPr>
              <a:t>0</a:t>
            </a:r>
            <a:r>
              <a:rPr sz="2250" spc="112" baseline="42592" dirty="0" smtClean="0">
                <a:latin typeface="Times New Roman"/>
                <a:cs typeface="Times New Roman"/>
              </a:rPr>
              <a:t>,</a:t>
            </a:r>
            <a:r>
              <a:rPr sz="2250" spc="0" baseline="42592" dirty="0" smtClean="0">
                <a:latin typeface="Times New Roman"/>
                <a:cs typeface="Times New Roman"/>
              </a:rPr>
              <a:t>725</a:t>
            </a:r>
            <a:endParaRPr sz="2250" baseline="42592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05643" y="2575052"/>
            <a:ext cx="905510" cy="172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823594" algn="l"/>
              </a:tabLst>
            </a:pPr>
            <a:r>
              <a:rPr sz="1050" i="1" spc="10" dirty="0" smtClean="0">
                <a:latin typeface="Times New Roman"/>
                <a:cs typeface="Times New Roman"/>
              </a:rPr>
              <a:t>b	b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02337" y="2470658"/>
            <a:ext cx="121285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i="1" dirty="0" smtClean="0">
                <a:latin typeface="Times New Roman"/>
                <a:cs typeface="Times New Roman"/>
              </a:rPr>
              <a:t>b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30365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0" y="0"/>
                </a:moveTo>
                <a:lnTo>
                  <a:pt x="911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66469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89330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78" rIns="0" bIns="0" rtlCol="0">
            <a:noAutofit/>
          </a:bodyPr>
          <a:lstStyle/>
          <a:p>
            <a:pPr marL="1459230">
              <a:lnSpc>
                <a:spcPct val="100000"/>
              </a:lnSpc>
            </a:pPr>
            <a:r>
              <a:rPr sz="3200" b="1" i="1" spc="-15" dirty="0" smtClean="0">
                <a:solidFill>
                  <a:srgbClr val="FF3300"/>
                </a:solidFill>
                <a:latin typeface="Times New Roman"/>
                <a:cs typeface="Times New Roman"/>
              </a:rPr>
              <a:t>Potenza</a:t>
            </a:r>
            <a:r>
              <a:rPr sz="3200" b="1" i="1" spc="5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b="1" i="1" spc="-20" dirty="0" smtClean="0">
                <a:solidFill>
                  <a:srgbClr val="FF3300"/>
                </a:solidFill>
                <a:latin typeface="Times New Roman"/>
                <a:cs typeface="Times New Roman"/>
              </a:rPr>
              <a:t>meccanica</a:t>
            </a:r>
            <a:r>
              <a:rPr sz="3200" b="1" i="1" spc="5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b="1" i="1" spc="-30" dirty="0" smtClean="0">
                <a:solidFill>
                  <a:srgbClr val="FF3300"/>
                </a:solidFill>
                <a:latin typeface="Times New Roman"/>
                <a:cs typeface="Times New Roman"/>
              </a:rPr>
              <a:t>W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2712" y="1351066"/>
            <a:ext cx="4058285" cy="37388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521334">
              <a:lnSpc>
                <a:spcPct val="79800"/>
              </a:lnSpc>
            </a:pPr>
            <a:r>
              <a:rPr sz="1800" spc="-10" dirty="0" smtClean="0">
                <a:latin typeface="Times New Roman"/>
                <a:cs typeface="Times New Roman"/>
              </a:rPr>
              <a:t>L’energia potenziale chimica degli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15" dirty="0" smtClean="0">
                <a:latin typeface="Times New Roman"/>
                <a:cs typeface="Times New Roman"/>
              </a:rPr>
              <a:t>aliment</a:t>
            </a:r>
            <a:r>
              <a:rPr sz="1800" spc="-5" dirty="0" smtClean="0">
                <a:latin typeface="Times New Roman"/>
                <a:cs typeface="Times New Roman"/>
              </a:rPr>
              <a:t>i </a:t>
            </a:r>
            <a:r>
              <a:rPr sz="1800" spc="-15" dirty="0" smtClean="0">
                <a:latin typeface="Times New Roman"/>
                <a:cs typeface="Times New Roman"/>
              </a:rPr>
              <a:t>s</a:t>
            </a:r>
            <a:r>
              <a:rPr sz="1800" spc="-5" dirty="0" smtClean="0">
                <a:latin typeface="Times New Roman"/>
                <a:cs typeface="Times New Roman"/>
              </a:rPr>
              <a:t>i </a:t>
            </a:r>
            <a:r>
              <a:rPr sz="1800" spc="-15" dirty="0" smtClean="0">
                <a:latin typeface="Times New Roman"/>
                <a:cs typeface="Times New Roman"/>
              </a:rPr>
              <a:t>trasform</a:t>
            </a:r>
            <a:r>
              <a:rPr sz="1800" spc="-10" dirty="0" smtClean="0">
                <a:latin typeface="Times New Roman"/>
                <a:cs typeface="Times New Roman"/>
              </a:rPr>
              <a:t>a </a:t>
            </a:r>
            <a:r>
              <a:rPr sz="1800" spc="-15" dirty="0" smtClean="0">
                <a:latin typeface="Times New Roman"/>
                <a:cs typeface="Times New Roman"/>
              </a:rPr>
              <a:t>in:</a:t>
            </a:r>
            <a:endParaRPr sz="1800">
              <a:latin typeface="Times New Roman"/>
              <a:cs typeface="Times New Roman"/>
            </a:endParaRPr>
          </a:p>
          <a:p>
            <a:pPr marL="355600" marR="585470" indent="-342900">
              <a:lnSpc>
                <a:spcPct val="79800"/>
              </a:lnSpc>
              <a:spcBef>
                <a:spcPts val="440"/>
              </a:spcBef>
              <a:buFont typeface="Times New Roman"/>
              <a:buChar char="•"/>
              <a:tabLst>
                <a:tab pos="354965" algn="l"/>
              </a:tabLst>
            </a:pPr>
            <a:r>
              <a:rPr sz="1800" spc="-15" dirty="0" smtClean="0">
                <a:latin typeface="Times New Roman"/>
                <a:cs typeface="Times New Roman"/>
              </a:rPr>
              <a:t>energi</a:t>
            </a:r>
            <a:r>
              <a:rPr sz="1800" spc="-10" dirty="0" smtClean="0">
                <a:latin typeface="Times New Roman"/>
                <a:cs typeface="Times New Roman"/>
              </a:rPr>
              <a:t>a </a:t>
            </a:r>
            <a:r>
              <a:rPr sz="1800" b="1" i="1" spc="-5" dirty="0" smtClean="0">
                <a:latin typeface="Times New Roman"/>
                <a:cs typeface="Times New Roman"/>
              </a:rPr>
              <a:t>termic</a:t>
            </a:r>
            <a:r>
              <a:rPr sz="1800" b="1" i="1" spc="0" dirty="0" smtClean="0">
                <a:latin typeface="Times New Roman"/>
                <a:cs typeface="Times New Roman"/>
              </a:rPr>
              <a:t>a </a:t>
            </a:r>
            <a:r>
              <a:rPr sz="1800" spc="-10" dirty="0" smtClean="0">
                <a:latin typeface="Times New Roman"/>
                <a:cs typeface="Times New Roman"/>
              </a:rPr>
              <a:t>(necessaria alla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15" dirty="0" smtClean="0">
                <a:latin typeface="Times New Roman"/>
                <a:cs typeface="Times New Roman"/>
              </a:rPr>
              <a:t>termoregolazion</a:t>
            </a:r>
            <a:r>
              <a:rPr sz="1800" spc="-10" dirty="0" smtClean="0">
                <a:latin typeface="Times New Roman"/>
                <a:cs typeface="Times New Roman"/>
              </a:rPr>
              <a:t>e </a:t>
            </a:r>
            <a:r>
              <a:rPr sz="1800" spc="-15" dirty="0" smtClean="0">
                <a:latin typeface="Times New Roman"/>
                <a:cs typeface="Times New Roman"/>
              </a:rPr>
              <a:t>dell’organismo)</a:t>
            </a:r>
            <a:endParaRPr sz="1800">
              <a:latin typeface="Times New Roman"/>
              <a:cs typeface="Times New Roman"/>
            </a:endParaRPr>
          </a:p>
          <a:p>
            <a:pPr marL="354965" marR="495934" indent="-342900">
              <a:lnSpc>
                <a:spcPct val="80000"/>
              </a:lnSpc>
              <a:spcBef>
                <a:spcPts val="430"/>
              </a:spcBef>
              <a:buFont typeface="Times New Roman"/>
              <a:buChar char="•"/>
              <a:tabLst>
                <a:tab pos="354965" algn="l"/>
              </a:tabLst>
            </a:pPr>
            <a:r>
              <a:rPr sz="1800" spc="-15" dirty="0" smtClean="0">
                <a:latin typeface="Times New Roman"/>
                <a:cs typeface="Times New Roman"/>
              </a:rPr>
              <a:t>energi</a:t>
            </a:r>
            <a:r>
              <a:rPr sz="1800" spc="-10" dirty="0" smtClean="0">
                <a:latin typeface="Times New Roman"/>
                <a:cs typeface="Times New Roman"/>
              </a:rPr>
              <a:t>a </a:t>
            </a:r>
            <a:r>
              <a:rPr sz="1800" b="1" i="1" spc="-5" dirty="0" smtClean="0">
                <a:latin typeface="Times New Roman"/>
                <a:cs typeface="Times New Roman"/>
              </a:rPr>
              <a:t>elettric</a:t>
            </a:r>
            <a:r>
              <a:rPr sz="1800" b="1" i="1" spc="0" dirty="0" smtClean="0">
                <a:latin typeface="Times New Roman"/>
                <a:cs typeface="Times New Roman"/>
              </a:rPr>
              <a:t>a </a:t>
            </a:r>
            <a:r>
              <a:rPr sz="1800" spc="-10" dirty="0" smtClean="0">
                <a:latin typeface="Times New Roman"/>
                <a:cs typeface="Times New Roman"/>
              </a:rPr>
              <a:t>(necessaria alla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15" dirty="0" smtClean="0">
                <a:latin typeface="Times New Roman"/>
                <a:cs typeface="Times New Roman"/>
              </a:rPr>
              <a:t>trasmission</a:t>
            </a:r>
            <a:r>
              <a:rPr sz="1800" spc="-10" dirty="0" smtClean="0">
                <a:latin typeface="Times New Roman"/>
                <a:cs typeface="Times New Roman"/>
              </a:rPr>
              <a:t>e </a:t>
            </a:r>
            <a:r>
              <a:rPr sz="1800" spc="-15" dirty="0" smtClean="0">
                <a:latin typeface="Times New Roman"/>
                <a:cs typeface="Times New Roman"/>
              </a:rPr>
              <a:t>degl</a:t>
            </a:r>
            <a:r>
              <a:rPr sz="1800" spc="-5" dirty="0" smtClean="0">
                <a:latin typeface="Times New Roman"/>
                <a:cs typeface="Times New Roman"/>
              </a:rPr>
              <a:t>i </a:t>
            </a:r>
            <a:r>
              <a:rPr sz="1800" spc="-15" dirty="0" smtClean="0">
                <a:latin typeface="Times New Roman"/>
                <a:cs typeface="Times New Roman"/>
              </a:rPr>
              <a:t>impuls</a:t>
            </a:r>
            <a:r>
              <a:rPr sz="1800" spc="-5" dirty="0" smtClean="0">
                <a:latin typeface="Times New Roman"/>
                <a:cs typeface="Times New Roman"/>
              </a:rPr>
              <a:t>i </a:t>
            </a:r>
            <a:r>
              <a:rPr sz="1800" spc="-15" dirty="0" smtClean="0">
                <a:latin typeface="Times New Roman"/>
                <a:cs typeface="Times New Roman"/>
              </a:rPr>
              <a:t>nervosi)</a:t>
            </a:r>
            <a:endParaRPr sz="1800">
              <a:latin typeface="Times New Roman"/>
              <a:cs typeface="Times New Roman"/>
            </a:endParaRPr>
          </a:p>
          <a:p>
            <a:pPr marL="355600" marR="18415" indent="-342900">
              <a:lnSpc>
                <a:spcPct val="79900"/>
              </a:lnSpc>
              <a:spcBef>
                <a:spcPts val="434"/>
              </a:spcBef>
              <a:buFont typeface="Times New Roman"/>
              <a:buChar char="•"/>
              <a:tabLst>
                <a:tab pos="354965" algn="l"/>
              </a:tabLst>
            </a:pPr>
            <a:r>
              <a:rPr sz="1800" spc="-15" dirty="0" smtClean="0">
                <a:latin typeface="Times New Roman"/>
                <a:cs typeface="Times New Roman"/>
              </a:rPr>
              <a:t>energi</a:t>
            </a:r>
            <a:r>
              <a:rPr sz="1800" spc="-10" dirty="0" smtClean="0">
                <a:latin typeface="Times New Roman"/>
                <a:cs typeface="Times New Roman"/>
              </a:rPr>
              <a:t>a </a:t>
            </a:r>
            <a:r>
              <a:rPr sz="1800" b="1" i="1" spc="-5" dirty="0" smtClean="0">
                <a:latin typeface="Times New Roman"/>
                <a:cs typeface="Times New Roman"/>
              </a:rPr>
              <a:t>meccanic</a:t>
            </a:r>
            <a:r>
              <a:rPr sz="1800" b="1" i="1" spc="0" dirty="0" smtClean="0">
                <a:latin typeface="Times New Roman"/>
                <a:cs typeface="Times New Roman"/>
              </a:rPr>
              <a:t>a</a:t>
            </a:r>
            <a:r>
              <a:rPr sz="1800" b="1" i="1" spc="-5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Times New Roman"/>
                <a:cs typeface="Times New Roman"/>
              </a:rPr>
              <a:t>(convertita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15" dirty="0" smtClean="0">
                <a:latin typeface="Times New Roman"/>
                <a:cs typeface="Times New Roman"/>
              </a:rPr>
              <a:t>nell’attivit</a:t>
            </a:r>
            <a:r>
              <a:rPr sz="1800" spc="-10" dirty="0" smtClean="0">
                <a:latin typeface="Times New Roman"/>
                <a:cs typeface="Times New Roman"/>
              </a:rPr>
              <a:t>à </a:t>
            </a:r>
            <a:r>
              <a:rPr sz="1800" spc="-15" dirty="0" smtClean="0">
                <a:latin typeface="Times New Roman"/>
                <a:cs typeface="Times New Roman"/>
              </a:rPr>
              <a:t>muscolare)</a:t>
            </a:r>
            <a:r>
              <a:rPr sz="1800" spc="-5" dirty="0" smtClean="0">
                <a:latin typeface="Times New Roman"/>
                <a:cs typeface="Times New Roman"/>
              </a:rPr>
              <a:t>; </a:t>
            </a:r>
            <a:r>
              <a:rPr sz="1800" spc="-10" dirty="0" smtClean="0">
                <a:latin typeface="Times New Roman"/>
                <a:cs typeface="Times New Roman"/>
              </a:rPr>
              <a:t>i</a:t>
            </a:r>
            <a:r>
              <a:rPr sz="1800" spc="-5" dirty="0" smtClean="0">
                <a:latin typeface="Times New Roman"/>
                <a:cs typeface="Times New Roman"/>
              </a:rPr>
              <a:t>l </a:t>
            </a:r>
            <a:r>
              <a:rPr sz="1800" spc="-15" dirty="0" smtClean="0">
                <a:latin typeface="Times New Roman"/>
                <a:cs typeface="Times New Roman"/>
              </a:rPr>
              <a:t>rapport</a:t>
            </a:r>
            <a:r>
              <a:rPr sz="1800" spc="-10" dirty="0" smtClean="0">
                <a:latin typeface="Times New Roman"/>
                <a:cs typeface="Times New Roman"/>
              </a:rPr>
              <a:t>o </a:t>
            </a:r>
            <a:r>
              <a:rPr sz="1800" spc="-15" dirty="0" smtClean="0">
                <a:latin typeface="Times New Roman"/>
                <a:cs typeface="Times New Roman"/>
              </a:rPr>
              <a:t>tra</a:t>
            </a:r>
            <a:r>
              <a:rPr sz="1800" spc="-10" dirty="0" smtClean="0">
                <a:latin typeface="Times New Roman"/>
                <a:cs typeface="Times New Roman"/>
              </a:rPr>
              <a:t>  la potenza meccanica </a:t>
            </a:r>
            <a:r>
              <a:rPr sz="1800" spc="-20" dirty="0" smtClean="0">
                <a:latin typeface="Times New Roman"/>
                <a:cs typeface="Times New Roman"/>
              </a:rPr>
              <a:t>W </a:t>
            </a:r>
            <a:r>
              <a:rPr sz="1800" spc="-10" dirty="0" smtClean="0">
                <a:latin typeface="Times New Roman"/>
                <a:cs typeface="Times New Roman"/>
              </a:rPr>
              <a:t>e l’attività metabolica M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Times New Roman"/>
                <a:cs typeface="Times New Roman"/>
              </a:rPr>
              <a:t>viene definito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i="1" spc="0" dirty="0" smtClean="0">
                <a:latin typeface="Times New Roman"/>
                <a:cs typeface="Times New Roman"/>
              </a:rPr>
              <a:t>rendimento meccanico</a:t>
            </a:r>
            <a:r>
              <a:rPr sz="1800" i="1" spc="-5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Times New Roman"/>
                <a:cs typeface="Times New Roman"/>
              </a:rPr>
              <a:t>η</a:t>
            </a:r>
            <a:r>
              <a:rPr sz="1800" i="1" spc="-5" dirty="0" smtClean="0">
                <a:latin typeface="Times New Roman"/>
                <a:cs typeface="Times New Roman"/>
              </a:rPr>
              <a:t>=W/M</a:t>
            </a:r>
            <a:r>
              <a:rPr sz="1800" i="1" spc="0" dirty="0" smtClean="0">
                <a:latin typeface="Times New Roman"/>
                <a:cs typeface="Times New Roman"/>
              </a:rPr>
              <a:t>; </a:t>
            </a:r>
            <a:r>
              <a:rPr sz="1800" i="1" spc="-5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Times New Roman"/>
                <a:cs typeface="Times New Roman"/>
              </a:rPr>
              <a:t>i</a:t>
            </a:r>
            <a:r>
              <a:rPr sz="1800" spc="-5" dirty="0" smtClean="0">
                <a:latin typeface="Times New Roman"/>
                <a:cs typeface="Times New Roman"/>
              </a:rPr>
              <a:t>l </a:t>
            </a:r>
            <a:r>
              <a:rPr sz="1800" spc="-15" dirty="0" smtClean="0">
                <a:latin typeface="Times New Roman"/>
                <a:cs typeface="Times New Roman"/>
              </a:rPr>
              <a:t>valor</a:t>
            </a:r>
            <a:r>
              <a:rPr sz="1800" spc="-10" dirty="0" smtClean="0">
                <a:latin typeface="Times New Roman"/>
                <a:cs typeface="Times New Roman"/>
              </a:rPr>
              <a:t>e </a:t>
            </a:r>
            <a:r>
              <a:rPr sz="1800" spc="-15" dirty="0" smtClean="0">
                <a:latin typeface="Times New Roman"/>
                <a:cs typeface="Times New Roman"/>
              </a:rPr>
              <a:t>del rendiment</a:t>
            </a:r>
            <a:r>
              <a:rPr sz="1800" spc="-10" dirty="0" smtClean="0">
                <a:latin typeface="Times New Roman"/>
                <a:cs typeface="Times New Roman"/>
              </a:rPr>
              <a:t>o </a:t>
            </a:r>
            <a:r>
              <a:rPr sz="1800" spc="-15" dirty="0" smtClean="0">
                <a:latin typeface="Times New Roman"/>
                <a:cs typeface="Times New Roman"/>
              </a:rPr>
              <a:t>meccanic</a:t>
            </a:r>
            <a:r>
              <a:rPr sz="1800" spc="-10" dirty="0" smtClean="0">
                <a:latin typeface="Times New Roman"/>
                <a:cs typeface="Times New Roman"/>
              </a:rPr>
              <a:t>o è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15" dirty="0" smtClean="0">
                <a:latin typeface="Times New Roman"/>
                <a:cs typeface="Times New Roman"/>
              </a:rPr>
              <a:t>normalmente molt</a:t>
            </a:r>
            <a:r>
              <a:rPr sz="1800" spc="-10" dirty="0" smtClean="0">
                <a:latin typeface="Times New Roman"/>
                <a:cs typeface="Times New Roman"/>
              </a:rPr>
              <a:t>o </a:t>
            </a:r>
            <a:r>
              <a:rPr sz="1800" spc="-5" dirty="0" smtClean="0">
                <a:latin typeface="Times New Roman"/>
                <a:cs typeface="Times New Roman"/>
              </a:rPr>
              <a:t>bass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15" dirty="0" smtClean="0">
                <a:latin typeface="Times New Roman"/>
                <a:cs typeface="Times New Roman"/>
              </a:rPr>
              <a:t>(&lt;0.20</a:t>
            </a:r>
            <a:r>
              <a:rPr sz="1800" spc="-10" dirty="0" smtClean="0">
                <a:latin typeface="Times New Roman"/>
                <a:cs typeface="Times New Roman"/>
              </a:rPr>
              <a:t>)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Times New Roman"/>
                <a:cs typeface="Times New Roman"/>
              </a:rPr>
              <a:t>e </a:t>
            </a:r>
            <a:r>
              <a:rPr sz="1800" spc="-15" dirty="0" smtClean="0">
                <a:latin typeface="Times New Roman"/>
                <a:cs typeface="Times New Roman"/>
              </a:rPr>
              <a:t>leggermente</a:t>
            </a:r>
            <a:r>
              <a:rPr sz="1800" spc="-10" dirty="0" smtClean="0">
                <a:latin typeface="Times New Roman"/>
                <a:cs typeface="Times New Roman"/>
              </a:rPr>
              <a:t> crescente con la potenza meccanica </a:t>
            </a:r>
            <a:r>
              <a:rPr sz="1800" spc="-15" dirty="0" smtClean="0">
                <a:latin typeface="Times New Roman"/>
                <a:cs typeface="Times New Roman"/>
              </a:rPr>
              <a:t>W.</a:t>
            </a:r>
            <a:endParaRPr sz="1800">
              <a:latin typeface="Times New Roman"/>
              <a:cs typeface="Times New Roman"/>
            </a:endParaRPr>
          </a:p>
          <a:p>
            <a:pPr marL="355600" marR="12700" indent="-342900">
              <a:lnSpc>
                <a:spcPct val="80000"/>
              </a:lnSpc>
              <a:spcBef>
                <a:spcPts val="430"/>
              </a:spcBef>
              <a:buFont typeface="Times New Roman"/>
              <a:buChar char="•"/>
              <a:tabLst>
                <a:tab pos="354965" algn="l"/>
              </a:tabLst>
            </a:pPr>
            <a:r>
              <a:rPr sz="1800" spc="-15" dirty="0" smtClean="0">
                <a:latin typeface="Times New Roman"/>
                <a:cs typeface="Times New Roman"/>
              </a:rPr>
              <a:t>energi</a:t>
            </a:r>
            <a:r>
              <a:rPr sz="1800" spc="-10" dirty="0" smtClean="0">
                <a:latin typeface="Times New Roman"/>
                <a:cs typeface="Times New Roman"/>
              </a:rPr>
              <a:t>a </a:t>
            </a:r>
            <a:r>
              <a:rPr sz="1800" b="1" i="1" spc="-5" dirty="0" smtClean="0">
                <a:latin typeface="Times New Roman"/>
                <a:cs typeface="Times New Roman"/>
              </a:rPr>
              <a:t>chimic</a:t>
            </a:r>
            <a:r>
              <a:rPr sz="1800" b="1" i="1" spc="0" dirty="0" smtClean="0">
                <a:latin typeface="Times New Roman"/>
                <a:cs typeface="Times New Roman"/>
              </a:rPr>
              <a:t>a</a:t>
            </a:r>
            <a:r>
              <a:rPr sz="1800" b="1" i="1" spc="5" dirty="0" smtClean="0">
                <a:latin typeface="Times New Roman"/>
                <a:cs typeface="Times New Roman"/>
              </a:rPr>
              <a:t> </a:t>
            </a:r>
            <a:r>
              <a:rPr sz="1800" spc="-15" dirty="0" smtClean="0">
                <a:latin typeface="Times New Roman"/>
                <a:cs typeface="Times New Roman"/>
              </a:rPr>
              <a:t>(accumulata</a:t>
            </a:r>
            <a:r>
              <a:rPr sz="1800" spc="-10" dirty="0" smtClean="0">
                <a:latin typeface="Times New Roman"/>
                <a:cs typeface="Times New Roman"/>
              </a:rPr>
              <a:t> dall’organismo come riserva energetica)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99563" y="1607311"/>
            <a:ext cx="1173480" cy="323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14803" y="1915921"/>
            <a:ext cx="571500" cy="67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39543" y="1959355"/>
            <a:ext cx="2529840" cy="30411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30365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0" y="0"/>
                </a:moveTo>
                <a:lnTo>
                  <a:pt x="911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66469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89330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0459" y="192023"/>
            <a:ext cx="7456805" cy="498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i="1" spc="-15" dirty="0" smtClean="0">
                <a:solidFill>
                  <a:srgbClr val="FF3300"/>
                </a:solidFill>
                <a:latin typeface="Times New Roman"/>
                <a:cs typeface="Times New Roman"/>
              </a:rPr>
              <a:t>Il flusso termico convettivo e radiativo </a:t>
            </a:r>
            <a:r>
              <a:rPr sz="3200" b="1" i="1" spc="-25" dirty="0" smtClean="0">
                <a:solidFill>
                  <a:srgbClr val="FF3300"/>
                </a:solidFill>
                <a:latin typeface="Times New Roman"/>
                <a:cs typeface="Times New Roman"/>
              </a:rPr>
              <a:t>C</a:t>
            </a:r>
            <a:r>
              <a:rPr sz="3200" b="1" i="1" spc="5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b="1" i="1" spc="-15" dirty="0" smtClean="0">
                <a:solidFill>
                  <a:srgbClr val="FF3300"/>
                </a:solidFill>
                <a:latin typeface="Times New Roman"/>
                <a:cs typeface="Times New Roman"/>
              </a:rPr>
              <a:t>e </a:t>
            </a:r>
            <a:r>
              <a:rPr sz="3200" b="1" i="1" spc="-25" dirty="0" smtClean="0">
                <a:solidFill>
                  <a:srgbClr val="FF3300"/>
                </a:solidFill>
                <a:latin typeface="Times New Roman"/>
                <a:cs typeface="Times New Roman"/>
              </a:rPr>
              <a:t>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63927" y="1262888"/>
            <a:ext cx="3095243" cy="2446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0390" y="1197193"/>
            <a:ext cx="4982845" cy="2941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76200" indent="-343535">
              <a:lnSpc>
                <a:spcPct val="796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1400" spc="-5" dirty="0" smtClean="0">
                <a:latin typeface="Times New Roman"/>
                <a:cs typeface="Times New Roman"/>
              </a:rPr>
              <a:t>I flussi </a:t>
            </a:r>
            <a:r>
              <a:rPr sz="1400" spc="-10" dirty="0" smtClean="0">
                <a:latin typeface="Times New Roman"/>
                <a:cs typeface="Times New Roman"/>
              </a:rPr>
              <a:t>di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energia </a:t>
            </a:r>
            <a:r>
              <a:rPr sz="1400" spc="-5" dirty="0" smtClean="0">
                <a:latin typeface="Times New Roman"/>
                <a:cs typeface="Times New Roman"/>
              </a:rPr>
              <a:t>ter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ica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per irraggiamento e convezione attraverso </a:t>
            </a:r>
            <a:r>
              <a:rPr sz="1400" spc="-5" dirty="0" smtClean="0">
                <a:latin typeface="Times New Roman"/>
                <a:cs typeface="Times New Roman"/>
              </a:rPr>
              <a:t>la </a:t>
            </a:r>
            <a:r>
              <a:rPr sz="1400" spc="-10" dirty="0" smtClean="0">
                <a:latin typeface="Times New Roman"/>
                <a:cs typeface="Times New Roman"/>
              </a:rPr>
              <a:t>pelle R e C dip</a:t>
            </a:r>
            <a:r>
              <a:rPr sz="1400" spc="-15" dirty="0" smtClean="0">
                <a:latin typeface="Times New Roman"/>
                <a:cs typeface="Times New Roman"/>
              </a:rPr>
              <a:t>e</a:t>
            </a:r>
            <a:r>
              <a:rPr sz="1400" spc="-10" dirty="0" smtClean="0">
                <a:latin typeface="Times New Roman"/>
                <a:cs typeface="Times New Roman"/>
              </a:rPr>
              <a:t>ndono dalla resistenza </a:t>
            </a:r>
            <a:r>
              <a:rPr sz="1400" spc="-5" dirty="0" smtClean="0">
                <a:latin typeface="Times New Roman"/>
                <a:cs typeface="Times New Roman"/>
              </a:rPr>
              <a:t>ter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ica superficiale </a:t>
            </a:r>
            <a:r>
              <a:rPr sz="1400" spc="-5" dirty="0" smtClean="0">
                <a:latin typeface="Times New Roman"/>
                <a:cs typeface="Times New Roman"/>
              </a:rPr>
              <a:t>(vestiario, </a:t>
            </a:r>
            <a:r>
              <a:rPr sz="1400" spc="-10" dirty="0" smtClean="0">
                <a:latin typeface="Times New Roman"/>
                <a:cs typeface="Times New Roman"/>
              </a:rPr>
              <a:t>velocità d</a:t>
            </a:r>
            <a:r>
              <a:rPr sz="1400" spc="-15" dirty="0" smtClean="0">
                <a:latin typeface="Times New Roman"/>
                <a:cs typeface="Times New Roman"/>
              </a:rPr>
              <a:t>e</a:t>
            </a:r>
            <a:r>
              <a:rPr sz="1400" spc="-5" dirty="0" smtClean="0">
                <a:latin typeface="Times New Roman"/>
                <a:cs typeface="Times New Roman"/>
              </a:rPr>
              <a:t>ll'aria) </a:t>
            </a:r>
            <a:r>
              <a:rPr sz="1400" spc="-10" dirty="0" smtClean="0">
                <a:latin typeface="Times New Roman"/>
                <a:cs typeface="Times New Roman"/>
              </a:rPr>
              <a:t>e dalla differe</a:t>
            </a:r>
            <a:r>
              <a:rPr sz="1400" spc="-5" dirty="0" smtClean="0">
                <a:latin typeface="Times New Roman"/>
                <a:cs typeface="Times New Roman"/>
              </a:rPr>
              <a:t>n</a:t>
            </a:r>
            <a:r>
              <a:rPr sz="1400" spc="-10" dirty="0" smtClean="0">
                <a:latin typeface="Times New Roman"/>
                <a:cs typeface="Times New Roman"/>
              </a:rPr>
              <a:t>za </a:t>
            </a:r>
            <a:r>
              <a:rPr sz="1400" spc="-5" dirty="0" smtClean="0">
                <a:latin typeface="Times New Roman"/>
                <a:cs typeface="Times New Roman"/>
              </a:rPr>
              <a:t>tra la te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5" dirty="0" smtClean="0">
                <a:latin typeface="Times New Roman"/>
                <a:cs typeface="Times New Roman"/>
              </a:rPr>
              <a:t>p</a:t>
            </a:r>
            <a:r>
              <a:rPr sz="1400" spc="-10" dirty="0" smtClean="0">
                <a:latin typeface="Times New Roman"/>
                <a:cs typeface="Times New Roman"/>
              </a:rPr>
              <a:t>eratura della </a:t>
            </a:r>
            <a:r>
              <a:rPr sz="1400" spc="-5" dirty="0" smtClean="0">
                <a:latin typeface="Times New Roman"/>
                <a:cs typeface="Times New Roman"/>
              </a:rPr>
              <a:t>p</a:t>
            </a:r>
            <a:r>
              <a:rPr sz="1400" spc="-15" dirty="0" smtClean="0">
                <a:latin typeface="Times New Roman"/>
                <a:cs typeface="Times New Roman"/>
              </a:rPr>
              <a:t>e</a:t>
            </a:r>
            <a:r>
              <a:rPr sz="1400" spc="-5" dirty="0" smtClean="0">
                <a:latin typeface="Times New Roman"/>
                <a:cs typeface="Times New Roman"/>
              </a:rPr>
              <a:t>lle </a:t>
            </a:r>
            <a:r>
              <a:rPr sz="1400" spc="-10" dirty="0" smtClean="0">
                <a:latin typeface="Times New Roman"/>
                <a:cs typeface="Times New Roman"/>
              </a:rPr>
              <a:t>e risp</a:t>
            </a:r>
            <a:r>
              <a:rPr sz="1400" spc="-15" dirty="0" smtClean="0">
                <a:latin typeface="Times New Roman"/>
                <a:cs typeface="Times New Roman"/>
              </a:rPr>
              <a:t>e</a:t>
            </a:r>
            <a:r>
              <a:rPr sz="1400" spc="-10" dirty="0" smtClean="0">
                <a:latin typeface="Times New Roman"/>
                <a:cs typeface="Times New Roman"/>
              </a:rPr>
              <a:t>ttivamente </a:t>
            </a:r>
            <a:r>
              <a:rPr sz="1400" spc="-5" dirty="0" smtClean="0">
                <a:latin typeface="Times New Roman"/>
                <a:cs typeface="Times New Roman"/>
              </a:rPr>
              <a:t>la te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5" dirty="0" smtClean="0">
                <a:latin typeface="Times New Roman"/>
                <a:cs typeface="Times New Roman"/>
              </a:rPr>
              <a:t>p</a:t>
            </a:r>
            <a:r>
              <a:rPr sz="1400" spc="-10" dirty="0" smtClean="0">
                <a:latin typeface="Times New Roman"/>
                <a:cs typeface="Times New Roman"/>
              </a:rPr>
              <a:t>eratura media radiante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e </a:t>
            </a:r>
            <a:r>
              <a:rPr sz="1400" spc="-5" dirty="0" smtClean="0">
                <a:latin typeface="Times New Roman"/>
                <a:cs typeface="Times New Roman"/>
              </a:rPr>
              <a:t>dell’aria.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 dirty="0"/>
          </a:p>
          <a:p>
            <a:pPr>
              <a:lnSpc>
                <a:spcPts val="1000"/>
              </a:lnSpc>
              <a:spcBef>
                <a:spcPts val="10"/>
              </a:spcBef>
              <a:buFont typeface="Times New Roman"/>
              <a:buChar char="•"/>
            </a:pPr>
            <a:endParaRPr sz="1000" dirty="0"/>
          </a:p>
          <a:p>
            <a:pPr marL="355600" marR="12700" indent="-342900">
              <a:lnSpc>
                <a:spcPct val="79600"/>
              </a:lnSpc>
              <a:buFont typeface="Times New Roman"/>
              <a:buChar char="•"/>
              <a:tabLst>
                <a:tab pos="355600" algn="l"/>
              </a:tabLst>
            </a:pPr>
            <a:r>
              <a:rPr sz="1400" spc="-5" dirty="0" smtClean="0">
                <a:latin typeface="Times New Roman"/>
                <a:cs typeface="Times New Roman"/>
              </a:rPr>
              <a:t>I </a:t>
            </a:r>
            <a:r>
              <a:rPr sz="1400" spc="-10" dirty="0" smtClean="0">
                <a:latin typeface="Times New Roman"/>
                <a:cs typeface="Times New Roman"/>
              </a:rPr>
              <a:t>meccanis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5" dirty="0" smtClean="0">
                <a:latin typeface="Times New Roman"/>
                <a:cs typeface="Times New Roman"/>
              </a:rPr>
              <a:t>i tras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5" dirty="0" smtClean="0">
                <a:latin typeface="Times New Roman"/>
                <a:cs typeface="Times New Roman"/>
              </a:rPr>
              <a:t>issivi </a:t>
            </a:r>
            <a:r>
              <a:rPr sz="1400" spc="-15" dirty="0" smtClean="0">
                <a:latin typeface="Times New Roman"/>
                <a:cs typeface="Times New Roman"/>
              </a:rPr>
              <a:t>c</a:t>
            </a:r>
            <a:r>
              <a:rPr sz="1400" spc="-10" dirty="0" smtClean="0">
                <a:latin typeface="Times New Roman"/>
                <a:cs typeface="Times New Roman"/>
              </a:rPr>
              <a:t>oinvolti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sono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quelli di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conduzione </a:t>
            </a:r>
            <a:r>
              <a:rPr sz="1400" spc="-5" dirty="0" smtClean="0">
                <a:latin typeface="Times New Roman"/>
                <a:cs typeface="Times New Roman"/>
              </a:rPr>
              <a:t>(tra pelle </a:t>
            </a:r>
            <a:r>
              <a:rPr sz="1400" spc="-10" dirty="0" smtClean="0">
                <a:latin typeface="Times New Roman"/>
                <a:cs typeface="Times New Roman"/>
              </a:rPr>
              <a:t>e </a:t>
            </a:r>
            <a:r>
              <a:rPr sz="1400" spc="-5" dirty="0" smtClean="0">
                <a:latin typeface="Times New Roman"/>
                <a:cs typeface="Times New Roman"/>
              </a:rPr>
              <a:t>vestiario), </a:t>
            </a:r>
            <a:r>
              <a:rPr sz="1400" spc="-10" dirty="0" smtClean="0">
                <a:latin typeface="Times New Roman"/>
                <a:cs typeface="Times New Roman"/>
              </a:rPr>
              <a:t>convezione </a:t>
            </a:r>
            <a:r>
              <a:rPr sz="1400" spc="-5" dirty="0" smtClean="0">
                <a:latin typeface="Times New Roman"/>
                <a:cs typeface="Times New Roman"/>
              </a:rPr>
              <a:t>(tra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vestiario e aria circostante) e irraggiamento</a:t>
            </a:r>
            <a:r>
              <a:rPr sz="1400" spc="-5" dirty="0" smtClean="0">
                <a:latin typeface="Times New Roman"/>
                <a:cs typeface="Times New Roman"/>
              </a:rPr>
              <a:t> (tra </a:t>
            </a:r>
            <a:r>
              <a:rPr sz="1400" spc="-10" dirty="0" smtClean="0">
                <a:latin typeface="Times New Roman"/>
                <a:cs typeface="Times New Roman"/>
              </a:rPr>
              <a:t>ve</a:t>
            </a:r>
            <a:r>
              <a:rPr sz="1400" spc="-15" dirty="0" smtClean="0">
                <a:latin typeface="Times New Roman"/>
                <a:cs typeface="Times New Roman"/>
              </a:rPr>
              <a:t>s</a:t>
            </a:r>
            <a:r>
              <a:rPr sz="1400" spc="-5" dirty="0" smtClean="0">
                <a:latin typeface="Times New Roman"/>
                <a:cs typeface="Times New Roman"/>
              </a:rPr>
              <a:t>tierio </a:t>
            </a:r>
            <a:r>
              <a:rPr sz="1400" spc="-10" dirty="0" smtClean="0">
                <a:latin typeface="Times New Roman"/>
                <a:cs typeface="Times New Roman"/>
              </a:rPr>
              <a:t>e</a:t>
            </a:r>
            <a:r>
              <a:rPr sz="1400" spc="-5" dirty="0" smtClean="0">
                <a:latin typeface="Times New Roman"/>
                <a:cs typeface="Times New Roman"/>
              </a:rPr>
              <a:t> p</a:t>
            </a:r>
            <a:r>
              <a:rPr sz="1400" spc="-15" dirty="0" smtClean="0">
                <a:latin typeface="Times New Roman"/>
                <a:cs typeface="Times New Roman"/>
              </a:rPr>
              <a:t>a</a:t>
            </a:r>
            <a:r>
              <a:rPr sz="1400" spc="-5" dirty="0" smtClean="0">
                <a:latin typeface="Times New Roman"/>
                <a:cs typeface="Times New Roman"/>
              </a:rPr>
              <a:t>reti </a:t>
            </a:r>
            <a:r>
              <a:rPr sz="1400" spc="-10" dirty="0" smtClean="0">
                <a:latin typeface="Times New Roman"/>
                <a:cs typeface="Times New Roman"/>
              </a:rPr>
              <a:t>circ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-5" dirty="0" smtClean="0">
                <a:latin typeface="Times New Roman"/>
                <a:cs typeface="Times New Roman"/>
              </a:rPr>
              <a:t>stanti). </a:t>
            </a:r>
            <a:r>
              <a:rPr sz="1400" spc="-10" dirty="0" smtClean="0">
                <a:latin typeface="Times New Roman"/>
                <a:cs typeface="Times New Roman"/>
              </a:rPr>
              <a:t>In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particolare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49"/>
              </a:spcBef>
            </a:pPr>
            <a:endParaRPr sz="650" dirty="0"/>
          </a:p>
          <a:p>
            <a:pPr marL="1322705">
              <a:lnSpc>
                <a:spcPct val="100000"/>
              </a:lnSpc>
            </a:pPr>
            <a:r>
              <a:rPr sz="1600" i="1" spc="-10" dirty="0" smtClean="0">
                <a:latin typeface="Times New Roman"/>
                <a:cs typeface="Times New Roman"/>
              </a:rPr>
              <a:t>C</a:t>
            </a:r>
            <a:r>
              <a:rPr sz="1600" i="1" spc="40" dirty="0" smtClean="0">
                <a:latin typeface="Times New Roman"/>
                <a:cs typeface="Times New Roman"/>
              </a:rPr>
              <a:t> </a:t>
            </a:r>
            <a:r>
              <a:rPr sz="1600" spc="-305" dirty="0" smtClean="0">
                <a:latin typeface="Meiryo"/>
                <a:cs typeface="Meiryo"/>
              </a:rPr>
              <a:t>=</a:t>
            </a:r>
            <a:r>
              <a:rPr sz="1600" spc="-40" dirty="0" smtClean="0">
                <a:latin typeface="Meiryo"/>
                <a:cs typeface="Meiryo"/>
              </a:rPr>
              <a:t> </a:t>
            </a:r>
            <a:r>
              <a:rPr sz="1600" i="1" spc="-105" dirty="0" smtClean="0">
                <a:latin typeface="Times New Roman"/>
                <a:cs typeface="Times New Roman"/>
              </a:rPr>
              <a:t>A</a:t>
            </a:r>
            <a:r>
              <a:rPr sz="1600" i="1" spc="7" baseline="-25641" dirty="0" smtClean="0">
                <a:latin typeface="Times New Roman"/>
                <a:cs typeface="Times New Roman"/>
              </a:rPr>
              <a:t>b </a:t>
            </a:r>
            <a:r>
              <a:rPr sz="1600" i="1" spc="-89" baseline="-25641" dirty="0" smtClean="0">
                <a:latin typeface="Times New Roman"/>
                <a:cs typeface="Times New Roman"/>
              </a:rPr>
              <a:t> </a:t>
            </a:r>
            <a:r>
              <a:rPr sz="1600" spc="-120" dirty="0" smtClean="0">
                <a:latin typeface="Meiryo"/>
                <a:cs typeface="Meiryo"/>
              </a:rPr>
              <a:t>⋅</a:t>
            </a:r>
            <a:r>
              <a:rPr sz="1600" spc="-30" dirty="0" smtClean="0">
                <a:latin typeface="Meiryo"/>
                <a:cs typeface="Meiryo"/>
              </a:rPr>
              <a:t> </a:t>
            </a:r>
            <a:r>
              <a:rPr sz="1600" i="1" spc="50" dirty="0" smtClean="0">
                <a:latin typeface="Times New Roman"/>
                <a:cs typeface="Times New Roman"/>
              </a:rPr>
              <a:t>f</a:t>
            </a:r>
            <a:r>
              <a:rPr sz="1600" i="1" spc="0" baseline="-25641" dirty="0" smtClean="0">
                <a:latin typeface="Times New Roman"/>
                <a:cs typeface="Times New Roman"/>
              </a:rPr>
              <a:t>cl </a:t>
            </a:r>
            <a:r>
              <a:rPr sz="1600" i="1" spc="-44" baseline="-25641" dirty="0" smtClean="0">
                <a:latin typeface="Times New Roman"/>
                <a:cs typeface="Times New Roman"/>
              </a:rPr>
              <a:t> </a:t>
            </a:r>
            <a:r>
              <a:rPr sz="1600" spc="-120" dirty="0" smtClean="0">
                <a:latin typeface="Meiryo"/>
                <a:cs typeface="Meiryo"/>
              </a:rPr>
              <a:t>⋅</a:t>
            </a:r>
            <a:r>
              <a:rPr sz="1600" spc="-254" dirty="0" smtClean="0">
                <a:latin typeface="Meiryo"/>
                <a:cs typeface="Meiryo"/>
              </a:rPr>
              <a:t> </a:t>
            </a:r>
            <a:r>
              <a:rPr sz="1600" i="1" spc="-65" dirty="0" smtClean="0">
                <a:latin typeface="Times New Roman"/>
                <a:cs typeface="Times New Roman"/>
              </a:rPr>
              <a:t>h</a:t>
            </a:r>
            <a:r>
              <a:rPr sz="1600" i="1" spc="7" baseline="-25641" dirty="0" smtClean="0">
                <a:latin typeface="Times New Roman"/>
                <a:cs typeface="Times New Roman"/>
              </a:rPr>
              <a:t>c</a:t>
            </a:r>
            <a:r>
              <a:rPr sz="1600" i="1" spc="-22" baseline="-25641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Times New Roman"/>
                <a:cs typeface="Times New Roman"/>
              </a:rPr>
              <a:t>(</a:t>
            </a:r>
            <a:r>
              <a:rPr sz="1600" i="1" spc="20" dirty="0" smtClean="0">
                <a:latin typeface="Times New Roman"/>
                <a:cs typeface="Times New Roman"/>
              </a:rPr>
              <a:t>t</a:t>
            </a:r>
            <a:r>
              <a:rPr sz="1600" i="1" spc="0" baseline="-25641" dirty="0" smtClean="0">
                <a:latin typeface="Times New Roman"/>
                <a:cs typeface="Times New Roman"/>
              </a:rPr>
              <a:t>cl </a:t>
            </a:r>
            <a:r>
              <a:rPr sz="1600" i="1" spc="30" baseline="-25641" dirty="0" smtClean="0">
                <a:latin typeface="Times New Roman"/>
                <a:cs typeface="Times New Roman"/>
              </a:rPr>
              <a:t> </a:t>
            </a:r>
            <a:r>
              <a:rPr sz="1600" spc="-305" dirty="0" smtClean="0">
                <a:latin typeface="Meiryo"/>
                <a:cs typeface="Meiryo"/>
              </a:rPr>
              <a:t>−</a:t>
            </a:r>
            <a:r>
              <a:rPr sz="1600" spc="-235" dirty="0" smtClean="0">
                <a:latin typeface="Meiryo"/>
                <a:cs typeface="Meiryo"/>
              </a:rPr>
              <a:t> </a:t>
            </a:r>
            <a:r>
              <a:rPr sz="1600" i="1" spc="35" dirty="0" smtClean="0">
                <a:latin typeface="Times New Roman"/>
                <a:cs typeface="Times New Roman"/>
              </a:rPr>
              <a:t>t</a:t>
            </a:r>
            <a:r>
              <a:rPr sz="1600" i="1" spc="7" baseline="-25641" dirty="0" smtClean="0">
                <a:latin typeface="Times New Roman"/>
                <a:cs typeface="Times New Roman"/>
              </a:rPr>
              <a:t>a</a:t>
            </a:r>
            <a:r>
              <a:rPr sz="1600" i="1" spc="-22" baseline="-25641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Times New Roman"/>
                <a:cs typeface="Times New Roman"/>
              </a:rPr>
              <a:t>)</a:t>
            </a:r>
            <a:endParaRPr sz="1600" dirty="0">
              <a:latin typeface="Times New Roman"/>
              <a:cs typeface="Times New Roman"/>
            </a:endParaRPr>
          </a:p>
          <a:p>
            <a:pPr marL="1332230">
              <a:lnSpc>
                <a:spcPct val="100000"/>
              </a:lnSpc>
              <a:spcBef>
                <a:spcPts val="365"/>
              </a:spcBef>
            </a:pPr>
            <a:r>
              <a:rPr sz="1600" i="1" spc="-10" dirty="0" smtClean="0">
                <a:latin typeface="Times New Roman"/>
                <a:cs typeface="Times New Roman"/>
              </a:rPr>
              <a:t>R</a:t>
            </a:r>
            <a:r>
              <a:rPr sz="1600" i="1" spc="-5" dirty="0" smtClean="0">
                <a:latin typeface="Times New Roman"/>
                <a:cs typeface="Times New Roman"/>
              </a:rPr>
              <a:t> </a:t>
            </a:r>
            <a:r>
              <a:rPr sz="1600" spc="-305" dirty="0" smtClean="0">
                <a:latin typeface="Meiryo"/>
                <a:cs typeface="Meiryo"/>
              </a:rPr>
              <a:t>=</a:t>
            </a:r>
            <a:r>
              <a:rPr sz="1600" spc="-35" dirty="0" smtClean="0">
                <a:latin typeface="Meiryo"/>
                <a:cs typeface="Meiryo"/>
              </a:rPr>
              <a:t> </a:t>
            </a:r>
            <a:r>
              <a:rPr sz="1600" i="1" spc="-105" dirty="0" smtClean="0">
                <a:latin typeface="Times New Roman"/>
                <a:cs typeface="Times New Roman"/>
              </a:rPr>
              <a:t>A</a:t>
            </a:r>
            <a:r>
              <a:rPr sz="1600" i="1" spc="7" baseline="-25641" dirty="0" smtClean="0">
                <a:latin typeface="Times New Roman"/>
                <a:cs typeface="Times New Roman"/>
              </a:rPr>
              <a:t>b </a:t>
            </a:r>
            <a:r>
              <a:rPr sz="1600" i="1" spc="-82" baseline="-25641" dirty="0" smtClean="0">
                <a:latin typeface="Times New Roman"/>
                <a:cs typeface="Times New Roman"/>
              </a:rPr>
              <a:t> </a:t>
            </a:r>
            <a:r>
              <a:rPr sz="1600" spc="-120" dirty="0" smtClean="0">
                <a:latin typeface="Meiryo"/>
                <a:cs typeface="Meiryo"/>
              </a:rPr>
              <a:t>⋅</a:t>
            </a:r>
            <a:r>
              <a:rPr sz="1600" spc="-35" dirty="0" smtClean="0">
                <a:latin typeface="Meiryo"/>
                <a:cs typeface="Meiryo"/>
              </a:rPr>
              <a:t> </a:t>
            </a:r>
            <a:r>
              <a:rPr sz="1600" i="1" spc="50" dirty="0" smtClean="0">
                <a:latin typeface="Times New Roman"/>
                <a:cs typeface="Times New Roman"/>
              </a:rPr>
              <a:t>f</a:t>
            </a:r>
            <a:r>
              <a:rPr sz="1600" i="1" spc="0" baseline="-25641" dirty="0" smtClean="0">
                <a:latin typeface="Times New Roman"/>
                <a:cs typeface="Times New Roman"/>
              </a:rPr>
              <a:t>cl </a:t>
            </a:r>
            <a:r>
              <a:rPr sz="1600" i="1" spc="-44" baseline="-25641" dirty="0" smtClean="0">
                <a:latin typeface="Times New Roman"/>
                <a:cs typeface="Times New Roman"/>
              </a:rPr>
              <a:t> </a:t>
            </a:r>
            <a:r>
              <a:rPr sz="1600" spc="-120" dirty="0" smtClean="0">
                <a:latin typeface="Meiryo"/>
                <a:cs typeface="Meiryo"/>
              </a:rPr>
              <a:t>⋅</a:t>
            </a:r>
            <a:r>
              <a:rPr sz="1600" spc="-254" dirty="0" smtClean="0">
                <a:latin typeface="Meiryo"/>
                <a:cs typeface="Meiryo"/>
              </a:rPr>
              <a:t> </a:t>
            </a:r>
            <a:r>
              <a:rPr sz="1600" i="1" spc="-50" dirty="0" smtClean="0">
                <a:latin typeface="Times New Roman"/>
                <a:cs typeface="Times New Roman"/>
              </a:rPr>
              <a:t>h</a:t>
            </a:r>
            <a:r>
              <a:rPr sz="1600" i="1" spc="7" baseline="-25641" dirty="0" smtClean="0">
                <a:latin typeface="Times New Roman"/>
                <a:cs typeface="Times New Roman"/>
              </a:rPr>
              <a:t>r</a:t>
            </a:r>
            <a:r>
              <a:rPr sz="1600" i="1" spc="22" baseline="-25641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Times New Roman"/>
                <a:cs typeface="Times New Roman"/>
              </a:rPr>
              <a:t>(</a:t>
            </a:r>
            <a:r>
              <a:rPr sz="1600" i="1" spc="20" dirty="0" smtClean="0">
                <a:latin typeface="Times New Roman"/>
                <a:cs typeface="Times New Roman"/>
              </a:rPr>
              <a:t>t</a:t>
            </a:r>
            <a:r>
              <a:rPr sz="1600" i="1" spc="0" baseline="-25641" dirty="0" smtClean="0">
                <a:latin typeface="Times New Roman"/>
                <a:cs typeface="Times New Roman"/>
              </a:rPr>
              <a:t>cl </a:t>
            </a:r>
            <a:r>
              <a:rPr sz="1600" i="1" spc="37" baseline="-25641" dirty="0" smtClean="0">
                <a:latin typeface="Times New Roman"/>
                <a:cs typeface="Times New Roman"/>
              </a:rPr>
              <a:t> </a:t>
            </a:r>
            <a:r>
              <a:rPr sz="1600" spc="-305" dirty="0" smtClean="0">
                <a:latin typeface="Meiryo"/>
                <a:cs typeface="Meiryo"/>
              </a:rPr>
              <a:t>−</a:t>
            </a:r>
            <a:r>
              <a:rPr sz="1600" spc="-235" dirty="0" smtClean="0">
                <a:latin typeface="Meiryo"/>
                <a:cs typeface="Meiryo"/>
              </a:rPr>
              <a:t> </a:t>
            </a:r>
            <a:r>
              <a:rPr sz="1600" i="1" spc="35" dirty="0" smtClean="0">
                <a:latin typeface="Times New Roman"/>
                <a:cs typeface="Times New Roman"/>
              </a:rPr>
              <a:t>t</a:t>
            </a:r>
            <a:r>
              <a:rPr sz="1600" i="1" spc="7" baseline="-25641" dirty="0" smtClean="0">
                <a:latin typeface="Times New Roman"/>
                <a:cs typeface="Times New Roman"/>
              </a:rPr>
              <a:t>mr </a:t>
            </a:r>
            <a:r>
              <a:rPr sz="1600" spc="-5" dirty="0" smtClean="0">
                <a:latin typeface="Times New Roman"/>
                <a:cs typeface="Times New Roman"/>
              </a:rPr>
              <a:t>)</a:t>
            </a:r>
            <a:endParaRPr sz="16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400" spc="-10" dirty="0" err="1" smtClean="0">
                <a:latin typeface="Times New Roman"/>
                <a:cs typeface="Times New Roman"/>
              </a:rPr>
              <a:t>avendo</a:t>
            </a:r>
            <a:r>
              <a:rPr sz="1400" spc="-10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indicato con</a:t>
            </a:r>
            <a:endParaRPr sz="1400" dirty="0">
              <a:latin typeface="Times New Roman"/>
              <a:cs typeface="Times New Roman"/>
            </a:endParaRPr>
          </a:p>
          <a:p>
            <a:pPr marL="354965" marR="1049020" indent="0">
              <a:lnSpc>
                <a:spcPts val="1670"/>
              </a:lnSpc>
              <a:spcBef>
                <a:spcPts val="55"/>
              </a:spcBef>
            </a:pPr>
            <a:r>
              <a:rPr sz="1400" spc="-10" dirty="0" smtClean="0">
                <a:latin typeface="Times New Roman"/>
                <a:cs typeface="Times New Roman"/>
              </a:rPr>
              <a:t>h</a:t>
            </a:r>
            <a:r>
              <a:rPr sz="1350" spc="-7" baseline="-24691" dirty="0" smtClean="0">
                <a:latin typeface="Times New Roman"/>
                <a:cs typeface="Times New Roman"/>
              </a:rPr>
              <a:t>c </a:t>
            </a:r>
            <a:r>
              <a:rPr sz="1350" spc="-150" baseline="-24691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il </a:t>
            </a:r>
            <a:r>
              <a:rPr sz="1400" spc="-10" dirty="0" smtClean="0">
                <a:latin typeface="Times New Roman"/>
                <a:cs typeface="Times New Roman"/>
              </a:rPr>
              <a:t>coeffic</a:t>
            </a:r>
            <a:r>
              <a:rPr sz="1400" spc="0" dirty="0" smtClean="0">
                <a:latin typeface="Times New Roman"/>
                <a:cs typeface="Times New Roman"/>
              </a:rPr>
              <a:t>i</a:t>
            </a:r>
            <a:r>
              <a:rPr sz="1400" spc="-10" dirty="0" smtClean="0">
                <a:latin typeface="Times New Roman"/>
                <a:cs typeface="Times New Roman"/>
              </a:rPr>
              <a:t>ente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di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con</a:t>
            </a:r>
            <a:r>
              <a:rPr sz="1400" spc="-5" dirty="0" smtClean="0">
                <a:latin typeface="Times New Roman"/>
                <a:cs typeface="Times New Roman"/>
              </a:rPr>
              <a:t>v</a:t>
            </a:r>
            <a:r>
              <a:rPr sz="1400" spc="-10" dirty="0" smtClean="0">
                <a:latin typeface="Times New Roman"/>
                <a:cs typeface="Times New Roman"/>
              </a:rPr>
              <a:t>ezione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ter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5" dirty="0" smtClean="0">
                <a:latin typeface="Times New Roman"/>
                <a:cs typeface="Times New Roman"/>
              </a:rPr>
              <a:t>ica,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W/(m²K); h</a:t>
            </a:r>
            <a:r>
              <a:rPr sz="1350" spc="-15" baseline="-24691" dirty="0" smtClean="0">
                <a:latin typeface="Times New Roman"/>
                <a:cs typeface="Times New Roman"/>
              </a:rPr>
              <a:t>r </a:t>
            </a:r>
            <a:r>
              <a:rPr sz="1350" spc="-157" baseline="-24691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il </a:t>
            </a:r>
            <a:r>
              <a:rPr sz="1400" spc="-10" dirty="0" smtClean="0">
                <a:latin typeface="Times New Roman"/>
                <a:cs typeface="Times New Roman"/>
              </a:rPr>
              <a:t>c</a:t>
            </a:r>
            <a:r>
              <a:rPr sz="1400" spc="-5" dirty="0" smtClean="0">
                <a:latin typeface="Times New Roman"/>
                <a:cs typeface="Times New Roman"/>
              </a:rPr>
              <a:t>oeffic</a:t>
            </a:r>
            <a:r>
              <a:rPr sz="1400" spc="0" dirty="0" smtClean="0">
                <a:latin typeface="Times New Roman"/>
                <a:cs typeface="Times New Roman"/>
              </a:rPr>
              <a:t>i</a:t>
            </a:r>
            <a:r>
              <a:rPr sz="1400" spc="-10" dirty="0" smtClean="0">
                <a:latin typeface="Times New Roman"/>
                <a:cs typeface="Times New Roman"/>
              </a:rPr>
              <a:t>ente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radiativo,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W/(m</a:t>
            </a:r>
            <a:r>
              <a:rPr sz="1400" spc="0" dirty="0" smtClean="0">
                <a:latin typeface="Times New Roman"/>
                <a:cs typeface="Times New Roman"/>
              </a:rPr>
              <a:t>²</a:t>
            </a:r>
            <a:r>
              <a:rPr sz="1400" spc="-15" dirty="0" smtClean="0">
                <a:latin typeface="Times New Roman"/>
                <a:cs typeface="Times New Roman"/>
              </a:rPr>
              <a:t>K</a:t>
            </a:r>
            <a:r>
              <a:rPr sz="1400" spc="-5" dirty="0" smtClean="0">
                <a:latin typeface="Times New Roman"/>
                <a:cs typeface="Times New Roman"/>
              </a:rPr>
              <a:t>);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3229" y="4130604"/>
            <a:ext cx="4729480" cy="3911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635">
              <a:lnSpc>
                <a:spcPct val="79700"/>
              </a:lnSpc>
            </a:pPr>
            <a:r>
              <a:rPr sz="1400" spc="-5" dirty="0" smtClean="0">
                <a:latin typeface="Times New Roman"/>
                <a:cs typeface="Times New Roman"/>
              </a:rPr>
              <a:t>f</a:t>
            </a:r>
            <a:r>
              <a:rPr sz="1350" spc="-15" baseline="-24691" dirty="0" smtClean="0">
                <a:latin typeface="Times New Roman"/>
                <a:cs typeface="Times New Roman"/>
              </a:rPr>
              <a:t>c</a:t>
            </a:r>
            <a:r>
              <a:rPr sz="1350" spc="-7" baseline="-24691" dirty="0" smtClean="0">
                <a:latin typeface="Times New Roman"/>
                <a:cs typeface="Times New Roman"/>
              </a:rPr>
              <a:t>l </a:t>
            </a:r>
            <a:r>
              <a:rPr sz="1350" spc="-157" baseline="-24691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il </a:t>
            </a:r>
            <a:r>
              <a:rPr sz="1400" spc="-10" dirty="0" smtClean="0">
                <a:latin typeface="Times New Roman"/>
                <a:cs typeface="Times New Roman"/>
              </a:rPr>
              <a:t>fattore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di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ricoprimento corporeo (dato da </a:t>
            </a:r>
            <a:r>
              <a:rPr sz="1400" spc="-5" dirty="0" smtClean="0">
                <a:latin typeface="Times New Roman"/>
                <a:cs typeface="Times New Roman"/>
              </a:rPr>
              <a:t>fcl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=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5" dirty="0" smtClean="0">
                <a:latin typeface="Times New Roman"/>
                <a:cs typeface="Times New Roman"/>
              </a:rPr>
              <a:t>A</a:t>
            </a:r>
            <a:r>
              <a:rPr sz="1350" spc="-7" baseline="-24691" dirty="0" smtClean="0">
                <a:latin typeface="Times New Roman"/>
                <a:cs typeface="Times New Roman"/>
              </a:rPr>
              <a:t>cl </a:t>
            </a:r>
            <a:r>
              <a:rPr sz="1350" spc="-150" baseline="-24691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/</a:t>
            </a:r>
            <a:r>
              <a:rPr sz="1400" spc="-15" dirty="0" smtClean="0">
                <a:latin typeface="Times New Roman"/>
                <a:cs typeface="Times New Roman"/>
              </a:rPr>
              <a:t>A</a:t>
            </a:r>
            <a:r>
              <a:rPr sz="1350" spc="0" baseline="-24691" dirty="0" smtClean="0">
                <a:latin typeface="Times New Roman"/>
                <a:cs typeface="Times New Roman"/>
              </a:rPr>
              <a:t>b </a:t>
            </a:r>
            <a:r>
              <a:rPr sz="1350" spc="-150" baseline="-24691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c</a:t>
            </a:r>
            <a:r>
              <a:rPr sz="1400" spc="-5" dirty="0" smtClean="0">
                <a:latin typeface="Times New Roman"/>
                <a:cs typeface="Times New Roman"/>
              </a:rPr>
              <a:t>o</a:t>
            </a:r>
            <a:r>
              <a:rPr sz="1400" spc="-10" dirty="0" smtClean="0">
                <a:latin typeface="Times New Roman"/>
                <a:cs typeface="Times New Roman"/>
              </a:rPr>
              <a:t>n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5" dirty="0" smtClean="0">
                <a:latin typeface="Times New Roman"/>
                <a:cs typeface="Times New Roman"/>
              </a:rPr>
              <a:t>A</a:t>
            </a:r>
            <a:r>
              <a:rPr sz="1350" spc="-7" baseline="-24691" dirty="0" smtClean="0">
                <a:latin typeface="Times New Roman"/>
                <a:cs typeface="Times New Roman"/>
              </a:rPr>
              <a:t>cl </a:t>
            </a:r>
            <a:r>
              <a:rPr sz="1400" spc="-10" dirty="0" smtClean="0">
                <a:latin typeface="Times New Roman"/>
                <a:cs typeface="Times New Roman"/>
              </a:rPr>
              <a:t>e </a:t>
            </a:r>
            <a:r>
              <a:rPr sz="1400" spc="-15" dirty="0" smtClean="0">
                <a:latin typeface="Times New Roman"/>
                <a:cs typeface="Times New Roman"/>
              </a:rPr>
              <a:t>A</a:t>
            </a:r>
            <a:r>
              <a:rPr sz="1350" spc="0" baseline="-24691" dirty="0" smtClean="0">
                <a:latin typeface="Times New Roman"/>
                <a:cs typeface="Times New Roman"/>
              </a:rPr>
              <a:t>b </a:t>
            </a:r>
            <a:r>
              <a:rPr sz="1350" spc="-150" baseline="-24691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le </a:t>
            </a:r>
            <a:r>
              <a:rPr sz="1400" spc="-10" dirty="0" smtClean="0">
                <a:latin typeface="Times New Roman"/>
                <a:cs typeface="Times New Roman"/>
              </a:rPr>
              <a:t>su</a:t>
            </a:r>
            <a:r>
              <a:rPr sz="1400" spc="-5" dirty="0" smtClean="0">
                <a:latin typeface="Times New Roman"/>
                <a:cs typeface="Times New Roman"/>
              </a:rPr>
              <a:t>p</a:t>
            </a:r>
            <a:r>
              <a:rPr sz="1400" spc="-15" dirty="0" smtClean="0">
                <a:latin typeface="Times New Roman"/>
                <a:cs typeface="Times New Roman"/>
              </a:rPr>
              <a:t>e</a:t>
            </a:r>
            <a:r>
              <a:rPr sz="1400" spc="-5" dirty="0" smtClean="0">
                <a:latin typeface="Times New Roman"/>
                <a:cs typeface="Times New Roman"/>
              </a:rPr>
              <a:t>rfici </a:t>
            </a:r>
            <a:r>
              <a:rPr sz="1400" spc="-10" dirty="0" smtClean="0">
                <a:latin typeface="Times New Roman"/>
                <a:cs typeface="Times New Roman"/>
              </a:rPr>
              <a:t>del vestiario e della pelle)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5901" y="4753700"/>
            <a:ext cx="5046224" cy="13359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marR="890905" indent="-342900" algn="ctr">
              <a:lnSpc>
                <a:spcPct val="100000"/>
              </a:lnSpc>
              <a:buFont typeface="Times New Roman"/>
              <a:buChar char="•"/>
              <a:tabLst>
                <a:tab pos="342265" algn="l"/>
              </a:tabLst>
            </a:pPr>
            <a:r>
              <a:rPr sz="1400" spc="-15" dirty="0" smtClean="0">
                <a:latin typeface="Times New Roman"/>
                <a:cs typeface="Times New Roman"/>
              </a:rPr>
              <a:t>C</a:t>
            </a:r>
            <a:r>
              <a:rPr sz="1400" spc="-10" dirty="0" smtClean="0">
                <a:latin typeface="Times New Roman"/>
                <a:cs typeface="Times New Roman"/>
              </a:rPr>
              <a:t>o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binando </a:t>
            </a:r>
            <a:r>
              <a:rPr sz="1400" spc="-5" dirty="0" smtClean="0">
                <a:latin typeface="Times New Roman"/>
                <a:cs typeface="Times New Roman"/>
              </a:rPr>
              <a:t>le </a:t>
            </a:r>
            <a:r>
              <a:rPr sz="1400" spc="-10" dirty="0" smtClean="0">
                <a:latin typeface="Times New Roman"/>
                <a:cs typeface="Times New Roman"/>
              </a:rPr>
              <a:t>relazioni su descritte </a:t>
            </a:r>
            <a:r>
              <a:rPr sz="1400" spc="-5" dirty="0" smtClean="0">
                <a:latin typeface="Times New Roman"/>
                <a:cs typeface="Times New Roman"/>
              </a:rPr>
              <a:t>si </a:t>
            </a:r>
            <a:r>
              <a:rPr sz="1400" spc="-10" dirty="0" smtClean="0">
                <a:latin typeface="Times New Roman"/>
                <a:cs typeface="Times New Roman"/>
              </a:rPr>
              <a:t>può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scrivere: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5"/>
              </a:spcBef>
            </a:pPr>
            <a:endParaRPr sz="600" dirty="0"/>
          </a:p>
          <a:p>
            <a:pPr marR="765175" algn="ctr">
              <a:lnSpc>
                <a:spcPct val="100000"/>
              </a:lnSpc>
            </a:pPr>
            <a:r>
              <a:rPr sz="1600" i="1" dirty="0" smtClean="0">
                <a:latin typeface="Times New Roman"/>
                <a:cs typeface="Times New Roman"/>
              </a:rPr>
              <a:t>C</a:t>
            </a:r>
            <a:r>
              <a:rPr sz="1600" i="1" spc="-25" dirty="0" smtClean="0">
                <a:latin typeface="Times New Roman"/>
                <a:cs typeface="Times New Roman"/>
              </a:rPr>
              <a:t> </a:t>
            </a:r>
            <a:r>
              <a:rPr sz="1600" spc="-285" dirty="0" smtClean="0">
                <a:latin typeface="Meiryo"/>
                <a:cs typeface="Meiryo"/>
              </a:rPr>
              <a:t>+</a:t>
            </a:r>
            <a:r>
              <a:rPr sz="1600" spc="-135" dirty="0" smtClean="0">
                <a:latin typeface="Meiryo"/>
                <a:cs typeface="Meiryo"/>
              </a:rPr>
              <a:t> </a:t>
            </a:r>
            <a:r>
              <a:rPr sz="1600" i="1" spc="0" dirty="0" smtClean="0">
                <a:latin typeface="Times New Roman"/>
                <a:cs typeface="Times New Roman"/>
              </a:rPr>
              <a:t>R </a:t>
            </a:r>
            <a:r>
              <a:rPr sz="1600" spc="-285" dirty="0" smtClean="0">
                <a:latin typeface="Meiryo"/>
                <a:cs typeface="Meiryo"/>
              </a:rPr>
              <a:t>=</a:t>
            </a:r>
            <a:r>
              <a:rPr sz="1600" spc="-30" dirty="0" smtClean="0">
                <a:latin typeface="Meiryo"/>
                <a:cs typeface="Meiryo"/>
              </a:rPr>
              <a:t> </a:t>
            </a:r>
            <a:r>
              <a:rPr sz="1600" i="1" spc="-95" dirty="0" smtClean="0">
                <a:latin typeface="Times New Roman"/>
                <a:cs typeface="Times New Roman"/>
              </a:rPr>
              <a:t>A</a:t>
            </a:r>
            <a:r>
              <a:rPr sz="1600" i="1" spc="-7" baseline="-25641" dirty="0" smtClean="0">
                <a:latin typeface="Times New Roman"/>
                <a:cs typeface="Times New Roman"/>
              </a:rPr>
              <a:t>b </a:t>
            </a:r>
            <a:r>
              <a:rPr sz="1600" i="1" spc="-104" baseline="-25641" dirty="0" smtClean="0">
                <a:latin typeface="Times New Roman"/>
                <a:cs typeface="Times New Roman"/>
              </a:rPr>
              <a:t> </a:t>
            </a:r>
            <a:r>
              <a:rPr sz="1600" spc="-110" dirty="0" smtClean="0">
                <a:latin typeface="Meiryo"/>
                <a:cs typeface="Meiryo"/>
              </a:rPr>
              <a:t>⋅</a:t>
            </a:r>
            <a:r>
              <a:rPr sz="1600" spc="-30" dirty="0" smtClean="0">
                <a:latin typeface="Meiryo"/>
                <a:cs typeface="Meiryo"/>
              </a:rPr>
              <a:t> </a:t>
            </a:r>
            <a:r>
              <a:rPr sz="1600" i="1" spc="55" dirty="0" smtClean="0">
                <a:latin typeface="Times New Roman"/>
                <a:cs typeface="Times New Roman"/>
              </a:rPr>
              <a:t>f</a:t>
            </a:r>
            <a:r>
              <a:rPr sz="1600" i="1" spc="-7" baseline="-25641" dirty="0" smtClean="0">
                <a:latin typeface="Times New Roman"/>
                <a:cs typeface="Times New Roman"/>
              </a:rPr>
              <a:t>cl </a:t>
            </a:r>
            <a:r>
              <a:rPr sz="1600" i="1" spc="-67" baseline="-25641" dirty="0" smtClean="0">
                <a:latin typeface="Times New Roman"/>
                <a:cs typeface="Times New Roman"/>
              </a:rPr>
              <a:t> </a:t>
            </a:r>
            <a:r>
              <a:rPr sz="1600" spc="-110" dirty="0" smtClean="0">
                <a:latin typeface="Meiryo"/>
                <a:cs typeface="Meiryo"/>
              </a:rPr>
              <a:t>⋅</a:t>
            </a:r>
            <a:r>
              <a:rPr sz="1600" spc="-250" dirty="0" smtClean="0">
                <a:latin typeface="Meiryo"/>
                <a:cs typeface="Meiryo"/>
              </a:rPr>
              <a:t> </a:t>
            </a:r>
            <a:r>
              <a:rPr sz="1600" spc="25" dirty="0" smtClean="0">
                <a:latin typeface="Times New Roman"/>
                <a:cs typeface="Times New Roman"/>
              </a:rPr>
              <a:t>(</a:t>
            </a:r>
            <a:r>
              <a:rPr sz="1600" i="1" spc="-65" dirty="0" smtClean="0">
                <a:latin typeface="Times New Roman"/>
                <a:cs typeface="Times New Roman"/>
              </a:rPr>
              <a:t>h</a:t>
            </a:r>
            <a:r>
              <a:rPr sz="1600" i="1" spc="0" baseline="-15151" dirty="0" smtClean="0">
                <a:latin typeface="Times New Roman"/>
                <a:cs typeface="Times New Roman"/>
              </a:rPr>
              <a:t>c</a:t>
            </a:r>
            <a:r>
              <a:rPr sz="1600" i="1" spc="44" baseline="-15151" dirty="0" smtClean="0">
                <a:latin typeface="Times New Roman"/>
                <a:cs typeface="Times New Roman"/>
              </a:rPr>
              <a:t> </a:t>
            </a:r>
            <a:r>
              <a:rPr sz="1600" spc="-285" dirty="0" smtClean="0">
                <a:latin typeface="Meiryo"/>
                <a:cs typeface="Meiryo"/>
              </a:rPr>
              <a:t>+</a:t>
            </a:r>
            <a:r>
              <a:rPr sz="1600" spc="-175" dirty="0" smtClean="0">
                <a:latin typeface="Meiryo"/>
                <a:cs typeface="Meiryo"/>
              </a:rPr>
              <a:t> </a:t>
            </a:r>
            <a:r>
              <a:rPr sz="1600" i="1" spc="-45" dirty="0" smtClean="0">
                <a:latin typeface="Times New Roman"/>
                <a:cs typeface="Times New Roman"/>
              </a:rPr>
              <a:t>h</a:t>
            </a:r>
            <a:r>
              <a:rPr sz="1600" i="1" spc="0" baseline="-15151" dirty="0" smtClean="0">
                <a:latin typeface="Times New Roman"/>
                <a:cs typeface="Times New Roman"/>
              </a:rPr>
              <a:t>r</a:t>
            </a:r>
            <a:r>
              <a:rPr sz="1600" i="1" spc="-157" baseline="-15151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)</a:t>
            </a:r>
            <a:r>
              <a:rPr sz="1600" spc="-140" dirty="0" smtClean="0">
                <a:latin typeface="Times New Roman"/>
                <a:cs typeface="Times New Roman"/>
              </a:rPr>
              <a:t> </a:t>
            </a:r>
            <a:r>
              <a:rPr sz="1600" spc="-110" dirty="0" smtClean="0">
                <a:latin typeface="Meiryo"/>
                <a:cs typeface="Meiryo"/>
              </a:rPr>
              <a:t>⋅</a:t>
            </a:r>
            <a:r>
              <a:rPr sz="1600" spc="-260" dirty="0" smtClean="0">
                <a:latin typeface="Meiryo"/>
                <a:cs typeface="Meiryo"/>
              </a:rPr>
              <a:t> </a:t>
            </a:r>
            <a:r>
              <a:rPr sz="1600" spc="-5" dirty="0" smtClean="0">
                <a:latin typeface="Times New Roman"/>
                <a:cs typeface="Times New Roman"/>
              </a:rPr>
              <a:t>(</a:t>
            </a:r>
            <a:r>
              <a:rPr sz="1600" i="1" spc="25" dirty="0" smtClean="0">
                <a:latin typeface="Times New Roman"/>
                <a:cs typeface="Times New Roman"/>
              </a:rPr>
              <a:t>t</a:t>
            </a:r>
            <a:r>
              <a:rPr sz="1600" i="1" spc="-7" baseline="-25641" dirty="0" smtClean="0">
                <a:latin typeface="Times New Roman"/>
                <a:cs typeface="Times New Roman"/>
              </a:rPr>
              <a:t>cl </a:t>
            </a:r>
            <a:r>
              <a:rPr sz="1600" i="1" spc="7" baseline="-25641" dirty="0" smtClean="0">
                <a:latin typeface="Times New Roman"/>
                <a:cs typeface="Times New Roman"/>
              </a:rPr>
              <a:t> </a:t>
            </a:r>
            <a:r>
              <a:rPr sz="1600" spc="-285" dirty="0" smtClean="0">
                <a:latin typeface="Meiryo"/>
                <a:cs typeface="Meiryo"/>
              </a:rPr>
              <a:t>−</a:t>
            </a:r>
            <a:r>
              <a:rPr sz="1600" spc="-215" dirty="0" smtClean="0">
                <a:latin typeface="Meiryo"/>
                <a:cs typeface="Meiryo"/>
              </a:rPr>
              <a:t> </a:t>
            </a:r>
            <a:r>
              <a:rPr sz="1600" i="1" spc="20" dirty="0" smtClean="0">
                <a:latin typeface="Times New Roman"/>
                <a:cs typeface="Times New Roman"/>
              </a:rPr>
              <a:t>t</a:t>
            </a:r>
            <a:r>
              <a:rPr sz="1600" i="1" spc="-7" baseline="-25641" dirty="0" smtClean="0">
                <a:latin typeface="Times New Roman"/>
                <a:cs typeface="Times New Roman"/>
              </a:rPr>
              <a:t>o</a:t>
            </a:r>
            <a:r>
              <a:rPr sz="1600" i="1" spc="-37" baseline="-25641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)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15"/>
              </a:spcBef>
            </a:pPr>
            <a:endParaRPr sz="75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354965" marR="12700" indent="0">
              <a:lnSpc>
                <a:spcPct val="79600"/>
              </a:lnSpc>
            </a:pPr>
            <a:r>
              <a:rPr sz="1400" spc="-10" dirty="0" smtClean="0">
                <a:latin typeface="Times New Roman"/>
                <a:cs typeface="Times New Roman"/>
              </a:rPr>
              <a:t>avendo indicato con to </a:t>
            </a:r>
            <a:r>
              <a:rPr sz="1400" spc="-5" dirty="0" smtClean="0">
                <a:latin typeface="Times New Roman"/>
                <a:cs typeface="Times New Roman"/>
              </a:rPr>
              <a:t>la</a:t>
            </a:r>
            <a:r>
              <a:rPr sz="1400" spc="-10" dirty="0" smtClean="0">
                <a:latin typeface="Times New Roman"/>
                <a:cs typeface="Times New Roman"/>
              </a:rPr>
              <a:t> </a:t>
            </a:r>
            <a:r>
              <a:rPr sz="1400" i="1" spc="-10" dirty="0" smtClean="0">
                <a:latin typeface="Times New Roman"/>
                <a:cs typeface="Times New Roman"/>
              </a:rPr>
              <a:t>temperatura operativa </a:t>
            </a:r>
            <a:r>
              <a:rPr sz="1400" spc="-5" dirty="0" smtClean="0">
                <a:latin typeface="Times New Roman"/>
                <a:cs typeface="Times New Roman"/>
              </a:rPr>
              <a:t>d</a:t>
            </a:r>
            <a:r>
              <a:rPr sz="1400" spc="-15" dirty="0" smtClean="0">
                <a:latin typeface="Times New Roman"/>
                <a:cs typeface="Times New Roman"/>
              </a:rPr>
              <a:t>e</a:t>
            </a:r>
            <a:r>
              <a:rPr sz="1400" spc="-5" dirty="0" smtClean="0">
                <a:latin typeface="Times New Roman"/>
                <a:cs typeface="Times New Roman"/>
              </a:rPr>
              <a:t>finita </a:t>
            </a:r>
            <a:r>
              <a:rPr sz="1400" spc="-10" dirty="0" smtClean="0">
                <a:latin typeface="Times New Roman"/>
                <a:cs typeface="Times New Roman"/>
              </a:rPr>
              <a:t>c</a:t>
            </a:r>
            <a:r>
              <a:rPr sz="1400" spc="-5" dirty="0" smtClean="0">
                <a:latin typeface="Times New Roman"/>
                <a:cs typeface="Times New Roman"/>
              </a:rPr>
              <a:t>o</a:t>
            </a:r>
            <a:r>
              <a:rPr sz="1400" spc="-10" dirty="0" smtClean="0">
                <a:latin typeface="Times New Roman"/>
                <a:cs typeface="Times New Roman"/>
              </a:rPr>
              <a:t>me </a:t>
            </a:r>
            <a:r>
              <a:rPr sz="1400" spc="-5" dirty="0" smtClean="0">
                <a:latin typeface="Times New Roman"/>
                <a:cs typeface="Times New Roman"/>
              </a:rPr>
              <a:t>la</a:t>
            </a:r>
            <a:r>
              <a:rPr sz="1400" spc="-10" dirty="0" smtClean="0">
                <a:latin typeface="Times New Roman"/>
                <a:cs typeface="Times New Roman"/>
              </a:rPr>
              <a:t> media pesata secondo </a:t>
            </a:r>
            <a:r>
              <a:rPr sz="1400" spc="-5" dirty="0" smtClean="0">
                <a:latin typeface="Times New Roman"/>
                <a:cs typeface="Times New Roman"/>
              </a:rPr>
              <a:t>i </a:t>
            </a:r>
            <a:r>
              <a:rPr sz="1400" spc="-10" dirty="0" smtClean="0">
                <a:latin typeface="Times New Roman"/>
                <a:cs typeface="Times New Roman"/>
              </a:rPr>
              <a:t>coefficienti di sca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bio termico delle</a:t>
            </a:r>
            <a:r>
              <a:rPr sz="1400" spc="-5" dirty="0" smtClean="0">
                <a:latin typeface="Times New Roman"/>
                <a:cs typeface="Times New Roman"/>
              </a:rPr>
              <a:t> te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5" dirty="0" smtClean="0">
                <a:latin typeface="Times New Roman"/>
                <a:cs typeface="Times New Roman"/>
              </a:rPr>
              <a:t>p</a:t>
            </a:r>
            <a:r>
              <a:rPr sz="1400" spc="-10" dirty="0" smtClean="0">
                <a:latin typeface="Times New Roman"/>
                <a:cs typeface="Times New Roman"/>
              </a:rPr>
              <a:t>erature dell’a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5" dirty="0" smtClean="0">
                <a:latin typeface="Times New Roman"/>
                <a:cs typeface="Times New Roman"/>
              </a:rPr>
              <a:t>b</a:t>
            </a:r>
            <a:r>
              <a:rPr sz="1400" spc="-10" dirty="0" smtClean="0">
                <a:latin typeface="Times New Roman"/>
                <a:cs typeface="Times New Roman"/>
              </a:rPr>
              <a:t>iente e </a:t>
            </a:r>
            <a:r>
              <a:rPr sz="1400" spc="-5" dirty="0" smtClean="0">
                <a:latin typeface="Times New Roman"/>
                <a:cs typeface="Times New Roman"/>
              </a:rPr>
              <a:t>d</a:t>
            </a:r>
            <a:r>
              <a:rPr sz="1400" spc="-15" dirty="0" smtClean="0">
                <a:latin typeface="Times New Roman"/>
                <a:cs typeface="Times New Roman"/>
              </a:rPr>
              <a:t>e</a:t>
            </a:r>
            <a:r>
              <a:rPr sz="1400" spc="-5" dirty="0" smtClean="0">
                <a:latin typeface="Times New Roman"/>
                <a:cs typeface="Times New Roman"/>
              </a:rPr>
              <a:t>lla</a:t>
            </a:r>
            <a:r>
              <a:rPr sz="1400" spc="-10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10" dirty="0" smtClean="0">
                <a:latin typeface="Times New Roman"/>
                <a:cs typeface="Times New Roman"/>
              </a:rPr>
              <a:t>em</a:t>
            </a:r>
            <a:r>
              <a:rPr sz="1400" spc="-5" dirty="0" smtClean="0">
                <a:latin typeface="Times New Roman"/>
                <a:cs typeface="Times New Roman"/>
              </a:rPr>
              <a:t>p</a:t>
            </a:r>
            <a:r>
              <a:rPr sz="1400" spc="-10" dirty="0" smtClean="0">
                <a:latin typeface="Times New Roman"/>
                <a:cs typeface="Times New Roman"/>
              </a:rPr>
              <a:t>eratura med</a:t>
            </a:r>
            <a:r>
              <a:rPr sz="1400" spc="0" dirty="0" smtClean="0">
                <a:latin typeface="Times New Roman"/>
                <a:cs typeface="Times New Roman"/>
              </a:rPr>
              <a:t>i</a:t>
            </a:r>
            <a:r>
              <a:rPr sz="1400" spc="-10" dirty="0" smtClean="0">
                <a:latin typeface="Times New Roman"/>
                <a:cs typeface="Times New Roman"/>
              </a:rPr>
              <a:t>a radiante.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22931" y="4387088"/>
            <a:ext cx="2604770" cy="742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85495">
              <a:lnSpc>
                <a:spcPct val="100000"/>
              </a:lnSpc>
            </a:pPr>
            <a:r>
              <a:rPr sz="2400" spc="-15" dirty="0" smtClean="0">
                <a:solidFill>
                  <a:srgbClr val="FF3300"/>
                </a:solidFill>
                <a:latin typeface="Times New Roman"/>
                <a:cs typeface="Times New Roman"/>
              </a:rPr>
              <a:t>Inserire  Figura</a:t>
            </a:r>
            <a:r>
              <a:rPr sz="2400" spc="-5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spc="-15" dirty="0" smtClean="0">
                <a:solidFill>
                  <a:srgbClr val="FF3300"/>
                </a:solidFill>
                <a:latin typeface="Times New Roman"/>
                <a:cs typeface="Times New Roman"/>
              </a:rPr>
              <a:t>fattor</a:t>
            </a:r>
            <a:r>
              <a:rPr sz="2400" spc="-10" dirty="0" smtClean="0">
                <a:solidFill>
                  <a:srgbClr val="FF3300"/>
                </a:solidFill>
                <a:latin typeface="Times New Roman"/>
                <a:cs typeface="Times New Roman"/>
              </a:rPr>
              <a:t>i </a:t>
            </a:r>
            <a:r>
              <a:rPr sz="2400" spc="-20" dirty="0" smtClean="0">
                <a:solidFill>
                  <a:srgbClr val="FF3300"/>
                </a:solidFill>
                <a:latin typeface="Times New Roman"/>
                <a:cs typeface="Times New Roman"/>
              </a:rPr>
              <a:t>d</a:t>
            </a:r>
            <a:r>
              <a:rPr sz="2400" spc="-10" dirty="0" smtClean="0">
                <a:solidFill>
                  <a:srgbClr val="FF3300"/>
                </a:solidFill>
                <a:latin typeface="Times New Roman"/>
                <a:cs typeface="Times New Roman"/>
              </a:rPr>
              <a:t>i</a:t>
            </a:r>
            <a:r>
              <a:rPr sz="2400" spc="-5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spc="-15" dirty="0" smtClean="0">
                <a:solidFill>
                  <a:srgbClr val="FF3300"/>
                </a:solidFill>
                <a:latin typeface="Times New Roman"/>
                <a:cs typeface="Times New Roman"/>
              </a:rPr>
              <a:t>vista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30365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0" y="0"/>
                </a:moveTo>
                <a:lnTo>
                  <a:pt x="911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66469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89330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0123" rIns="0" bIns="0" rtlCol="0">
            <a:noAutofit/>
          </a:bodyPr>
          <a:lstStyle/>
          <a:p>
            <a:pPr marL="971550">
              <a:lnSpc>
                <a:spcPct val="100000"/>
              </a:lnSpc>
            </a:pPr>
            <a:r>
              <a:rPr sz="3200" b="1" i="1" spc="-15" dirty="0" smtClean="0">
                <a:latin typeface="Times New Roman"/>
                <a:cs typeface="Times New Roman"/>
              </a:rPr>
              <a:t>Resistenza termica vestiario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6090" y="1069939"/>
            <a:ext cx="3893820" cy="691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marR="12700" indent="-342900">
              <a:lnSpc>
                <a:spcPct val="796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1400" spc="-10" dirty="0" smtClean="0">
                <a:latin typeface="Times New Roman"/>
                <a:cs typeface="Times New Roman"/>
              </a:rPr>
              <a:t>In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condizioni stazionarie </a:t>
            </a:r>
            <a:r>
              <a:rPr sz="1400" spc="-5" dirty="0" smtClean="0">
                <a:latin typeface="Times New Roman"/>
                <a:cs typeface="Times New Roman"/>
              </a:rPr>
              <a:t>la </a:t>
            </a:r>
            <a:r>
              <a:rPr sz="1400" spc="-10" dirty="0" smtClean="0">
                <a:latin typeface="Times New Roman"/>
                <a:cs typeface="Times New Roman"/>
              </a:rPr>
              <a:t>potenza </a:t>
            </a:r>
            <a:r>
              <a:rPr sz="1400" spc="-5" dirty="0" smtClean="0">
                <a:latin typeface="Times New Roman"/>
                <a:cs typeface="Times New Roman"/>
              </a:rPr>
              <a:t>ter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ica C+R sca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biata per convezione e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irraggiamento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dal</a:t>
            </a:r>
            <a:r>
              <a:rPr sz="1400" spc="0" dirty="0" smtClean="0">
                <a:latin typeface="Times New Roman"/>
                <a:cs typeface="Times New Roman"/>
              </a:rPr>
              <a:t>l</a:t>
            </a:r>
            <a:r>
              <a:rPr sz="1400" spc="-10" dirty="0" smtClean="0">
                <a:latin typeface="Times New Roman"/>
                <a:cs typeface="Times New Roman"/>
              </a:rPr>
              <a:t>a superficie es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15" dirty="0" smtClean="0">
                <a:latin typeface="Times New Roman"/>
                <a:cs typeface="Times New Roman"/>
              </a:rPr>
              <a:t>e</a:t>
            </a:r>
            <a:r>
              <a:rPr sz="1400" spc="-10" dirty="0" smtClean="0">
                <a:latin typeface="Times New Roman"/>
                <a:cs typeface="Times New Roman"/>
              </a:rPr>
              <a:t>rna è</a:t>
            </a:r>
            <a:r>
              <a:rPr sz="1400" spc="-5" dirty="0" smtClean="0">
                <a:latin typeface="Times New Roman"/>
                <a:cs typeface="Times New Roman"/>
              </a:rPr>
              <a:t> u</a:t>
            </a:r>
            <a:r>
              <a:rPr sz="1400" spc="-10" dirty="0" smtClean="0">
                <a:latin typeface="Times New Roman"/>
                <a:cs typeface="Times New Roman"/>
              </a:rPr>
              <a:t>guale a quel</a:t>
            </a:r>
            <a:r>
              <a:rPr sz="1400" spc="0" dirty="0" smtClean="0">
                <a:latin typeface="Times New Roman"/>
                <a:cs typeface="Times New Roman"/>
              </a:rPr>
              <a:t>l</a:t>
            </a:r>
            <a:r>
              <a:rPr sz="1400" spc="-10" dirty="0" smtClean="0">
                <a:latin typeface="Times New Roman"/>
                <a:cs typeface="Times New Roman"/>
              </a:rPr>
              <a:t>a </a:t>
            </a:r>
            <a:r>
              <a:rPr sz="1400" spc="-5" dirty="0" smtClean="0">
                <a:latin typeface="Times New Roman"/>
                <a:cs typeface="Times New Roman"/>
              </a:rPr>
              <a:t>s</a:t>
            </a:r>
            <a:r>
              <a:rPr sz="1400" spc="-10" dirty="0" smtClean="0">
                <a:latin typeface="Times New Roman"/>
                <a:cs typeface="Times New Roman"/>
              </a:rPr>
              <a:t>cam</a:t>
            </a:r>
            <a:r>
              <a:rPr sz="1400" spc="-5" dirty="0" smtClean="0">
                <a:latin typeface="Times New Roman"/>
                <a:cs typeface="Times New Roman"/>
              </a:rPr>
              <a:t>bia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10" dirty="0" smtClean="0">
                <a:latin typeface="Times New Roman"/>
                <a:cs typeface="Times New Roman"/>
              </a:rPr>
              <a:t>a </a:t>
            </a:r>
            <a:r>
              <a:rPr sz="1400" spc="-5" dirty="0" smtClean="0">
                <a:latin typeface="Times New Roman"/>
                <a:cs typeface="Times New Roman"/>
              </a:rPr>
              <a:t>p</a:t>
            </a:r>
            <a:r>
              <a:rPr sz="1400" spc="-15" dirty="0" smtClean="0">
                <a:latin typeface="Times New Roman"/>
                <a:cs typeface="Times New Roman"/>
              </a:rPr>
              <a:t>e</a:t>
            </a:r>
            <a:r>
              <a:rPr sz="1400" spc="-5" dirty="0" smtClean="0">
                <a:latin typeface="Times New Roman"/>
                <a:cs typeface="Times New Roman"/>
              </a:rPr>
              <a:t>r</a:t>
            </a:r>
            <a:r>
              <a:rPr sz="1400" spc="-10" dirty="0" smtClean="0">
                <a:latin typeface="Times New Roman"/>
                <a:cs typeface="Times New Roman"/>
              </a:rPr>
              <a:t> conduzione </a:t>
            </a:r>
            <a:r>
              <a:rPr sz="1400" spc="-5" dirty="0" smtClean="0">
                <a:latin typeface="Times New Roman"/>
                <a:cs typeface="Times New Roman"/>
              </a:rPr>
              <a:t>tra </a:t>
            </a:r>
            <a:r>
              <a:rPr sz="1400" spc="-10" dirty="0" smtClean="0">
                <a:latin typeface="Times New Roman"/>
                <a:cs typeface="Times New Roman"/>
              </a:rPr>
              <a:t>pelle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e abito,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essendo: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090" y="2430829"/>
            <a:ext cx="3856990" cy="521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marR="12700" indent="-342900">
              <a:lnSpc>
                <a:spcPct val="796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1400" spc="-15" dirty="0" smtClean="0">
                <a:latin typeface="Times New Roman"/>
                <a:cs typeface="Times New Roman"/>
              </a:rPr>
              <a:t>L</a:t>
            </a:r>
            <a:r>
              <a:rPr sz="1400" spc="-10" dirty="0" smtClean="0">
                <a:latin typeface="Times New Roman"/>
                <a:cs typeface="Times New Roman"/>
              </a:rPr>
              <a:t>a resistenza </a:t>
            </a:r>
            <a:r>
              <a:rPr sz="1400" spc="-5" dirty="0" smtClean="0">
                <a:latin typeface="Times New Roman"/>
                <a:cs typeface="Times New Roman"/>
              </a:rPr>
              <a:t>ter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ica unitaria dell’abbigliamento viene generalmente espr</a:t>
            </a:r>
            <a:r>
              <a:rPr sz="1400" spc="-20" dirty="0" smtClean="0">
                <a:latin typeface="Times New Roman"/>
                <a:cs typeface="Times New Roman"/>
              </a:rPr>
              <a:t>e</a:t>
            </a:r>
            <a:r>
              <a:rPr sz="1400" spc="-10" dirty="0" smtClean="0">
                <a:latin typeface="Times New Roman"/>
                <a:cs typeface="Times New Roman"/>
              </a:rPr>
              <a:t>ssa </a:t>
            </a:r>
            <a:r>
              <a:rPr sz="1400" spc="-15" dirty="0" smtClean="0">
                <a:latin typeface="Times New Roman"/>
                <a:cs typeface="Times New Roman"/>
              </a:rPr>
              <a:t>m</a:t>
            </a:r>
            <a:r>
              <a:rPr sz="1400" spc="0" dirty="0" smtClean="0">
                <a:latin typeface="Times New Roman"/>
                <a:cs typeface="Times New Roman"/>
              </a:rPr>
              <a:t>e</a:t>
            </a:r>
            <a:r>
              <a:rPr sz="1400" spc="-10" dirty="0" smtClean="0">
                <a:latin typeface="Times New Roman"/>
                <a:cs typeface="Times New Roman"/>
              </a:rPr>
              <a:t>diante l’unità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di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0" dirty="0" smtClean="0">
                <a:latin typeface="Times New Roman"/>
                <a:cs typeface="Times New Roman"/>
              </a:rPr>
              <a:t>i</a:t>
            </a:r>
            <a:r>
              <a:rPr sz="1400" spc="-10" dirty="0" smtClean="0">
                <a:latin typeface="Times New Roman"/>
                <a:cs typeface="Times New Roman"/>
              </a:rPr>
              <a:t>sura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incoerente “clo”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(1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clo = 0,155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20" dirty="0" smtClean="0">
                <a:latin typeface="Times New Roman"/>
                <a:cs typeface="Times New Roman"/>
              </a:rPr>
              <a:t>m</a:t>
            </a:r>
            <a:r>
              <a:rPr sz="1350" spc="7" baseline="24691" dirty="0" smtClean="0">
                <a:latin typeface="Times New Roman"/>
                <a:cs typeface="Times New Roman"/>
              </a:rPr>
              <a:t>2</a:t>
            </a:r>
            <a:r>
              <a:rPr sz="1400" spc="-10" dirty="0" smtClean="0">
                <a:latin typeface="Times New Roman"/>
                <a:cs typeface="Times New Roman"/>
              </a:rPr>
              <a:t>K/W)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22269" y="1889119"/>
            <a:ext cx="2048039" cy="436682"/>
            <a:chOff x="1417168" y="1953965"/>
            <a:chExt cx="2048039" cy="436682"/>
          </a:xfrm>
        </p:grpSpPr>
        <p:sp>
          <p:nvSpPr>
            <p:cNvPr id="8" name="object 8"/>
            <p:cNvSpPr/>
            <p:nvPr/>
          </p:nvSpPr>
          <p:spPr>
            <a:xfrm>
              <a:off x="2886087" y="2165095"/>
              <a:ext cx="579120" cy="0"/>
            </a:xfrm>
            <a:custGeom>
              <a:avLst/>
              <a:gdLst/>
              <a:ahLst/>
              <a:cxnLst/>
              <a:rect l="l" t="t" r="r" b="b"/>
              <a:pathLst>
                <a:path w="579120">
                  <a:moveTo>
                    <a:pt x="0" y="0"/>
                  </a:moveTo>
                  <a:lnTo>
                    <a:pt x="579120" y="0"/>
                  </a:lnTo>
                </a:path>
              </a:pathLst>
            </a:custGeom>
            <a:ln w="6337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3360299" y="2271267"/>
              <a:ext cx="90170" cy="11938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700" i="1" dirty="0" smtClean="0">
                  <a:latin typeface="Times New Roman"/>
                  <a:cs typeface="Times New Roman"/>
                </a:rPr>
                <a:t>cl</a:t>
              </a:r>
              <a:endParaRPr sz="700">
                <a:latin typeface="Times New Roman"/>
                <a:cs typeface="Times New Roman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2451972" y="1953965"/>
              <a:ext cx="991869" cy="29210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spc="-465" baseline="-34722" dirty="0" smtClean="0">
                  <a:latin typeface="Meiryo"/>
                  <a:cs typeface="Meiryo"/>
                </a:rPr>
                <a:t>−</a:t>
              </a:r>
              <a:r>
                <a:rPr sz="1800" spc="-359" baseline="-34722" dirty="0" smtClean="0">
                  <a:latin typeface="Meiryo"/>
                  <a:cs typeface="Meiryo"/>
                </a:rPr>
                <a:t> </a:t>
              </a:r>
              <a:r>
                <a:rPr sz="1800" i="1" spc="0" baseline="-34722" dirty="0" smtClean="0">
                  <a:latin typeface="Times New Roman"/>
                  <a:cs typeface="Times New Roman"/>
                </a:rPr>
                <a:t>t </a:t>
              </a:r>
              <a:r>
                <a:rPr sz="1800" i="1" spc="-120" baseline="-34722" dirty="0" smtClean="0">
                  <a:latin typeface="Times New Roman"/>
                  <a:cs typeface="Times New Roman"/>
                </a:rPr>
                <a:t> </a:t>
              </a:r>
              <a:r>
                <a:rPr sz="1800" spc="0" baseline="-34722" dirty="0" smtClean="0">
                  <a:latin typeface="Times New Roman"/>
                  <a:cs typeface="Times New Roman"/>
                </a:rPr>
                <a:t>)</a:t>
              </a:r>
              <a:r>
                <a:rPr sz="1800" spc="-37" baseline="-34722" dirty="0" smtClean="0">
                  <a:latin typeface="Times New Roman"/>
                  <a:cs typeface="Times New Roman"/>
                </a:rPr>
                <a:t> </a:t>
              </a:r>
              <a:r>
                <a:rPr sz="1800" spc="-465" baseline="-34722" dirty="0" smtClean="0">
                  <a:latin typeface="Meiryo"/>
                  <a:cs typeface="Meiryo"/>
                </a:rPr>
                <a:t>=</a:t>
              </a:r>
              <a:r>
                <a:rPr sz="1800" spc="240" baseline="-34722" dirty="0" smtClean="0">
                  <a:latin typeface="Meiryo"/>
                  <a:cs typeface="Meiryo"/>
                </a:rPr>
                <a:t> </a:t>
              </a:r>
              <a:r>
                <a:rPr sz="1200" spc="-5" dirty="0" smtClean="0">
                  <a:latin typeface="Times New Roman"/>
                  <a:cs typeface="Times New Roman"/>
                </a:rPr>
                <a:t>(</a:t>
              </a:r>
              <a:r>
                <a:rPr sz="1200" i="1" spc="50" dirty="0" smtClean="0">
                  <a:latin typeface="Times New Roman"/>
                  <a:cs typeface="Times New Roman"/>
                </a:rPr>
                <a:t>t</a:t>
              </a:r>
              <a:r>
                <a:rPr sz="1050" i="1" spc="0" baseline="-23809" dirty="0" smtClean="0">
                  <a:latin typeface="Times New Roman"/>
                  <a:cs typeface="Times New Roman"/>
                </a:rPr>
                <a:t>sk </a:t>
              </a:r>
              <a:r>
                <a:rPr sz="1050" i="1" spc="44" baseline="-23809" dirty="0" smtClean="0">
                  <a:latin typeface="Times New Roman"/>
                  <a:cs typeface="Times New Roman"/>
                </a:rPr>
                <a:t> </a:t>
              </a:r>
              <a:r>
                <a:rPr sz="1200" spc="-310" dirty="0" smtClean="0">
                  <a:latin typeface="Meiryo"/>
                  <a:cs typeface="Meiryo"/>
                </a:rPr>
                <a:t>−</a:t>
              </a:r>
              <a:r>
                <a:rPr sz="1200" spc="-245" dirty="0" smtClean="0">
                  <a:latin typeface="Meiryo"/>
                  <a:cs typeface="Meiryo"/>
                </a:rPr>
                <a:t> </a:t>
              </a:r>
              <a:r>
                <a:rPr sz="1200" i="1" spc="30" dirty="0" smtClean="0">
                  <a:latin typeface="Times New Roman"/>
                  <a:cs typeface="Times New Roman"/>
                </a:rPr>
                <a:t>t</a:t>
              </a:r>
              <a:r>
                <a:rPr sz="1050" i="1" spc="0" baseline="-23809" dirty="0" smtClean="0">
                  <a:latin typeface="Times New Roman"/>
                  <a:cs typeface="Times New Roman"/>
                </a:rPr>
                <a:t>cl</a:t>
              </a:r>
              <a:r>
                <a:rPr sz="1050" i="1" spc="-7" baseline="-23809" dirty="0" smtClean="0">
                  <a:latin typeface="Times New Roman"/>
                  <a:cs typeface="Times New Roman"/>
                </a:rPr>
                <a:t> </a:t>
              </a:r>
              <a:r>
                <a:rPr sz="1200" spc="0" dirty="0" smtClean="0">
                  <a:latin typeface="Times New Roman"/>
                  <a:cs typeface="Times New Roman"/>
                </a:rPr>
                <a:t>)</a:t>
              </a:r>
              <a:endParaRPr sz="1200" dirty="0">
                <a:latin typeface="Times New Roman"/>
                <a:cs typeface="Times New Roman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2342257" y="2152429"/>
              <a:ext cx="330835" cy="11938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  <a:tabLst>
                  <a:tab pos="273050" algn="l"/>
                </a:tabLst>
              </a:pPr>
              <a:r>
                <a:rPr sz="700" i="1" dirty="0" smtClean="0">
                  <a:latin typeface="Times New Roman"/>
                  <a:cs typeface="Times New Roman"/>
                </a:rPr>
                <a:t>cl	o</a:t>
              </a:r>
              <a:endParaRPr sz="700">
                <a:latin typeface="Times New Roman"/>
                <a:cs typeface="Times New Roman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1467515" y="2089763"/>
              <a:ext cx="656590" cy="1949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  <a:tabLst>
                  <a:tab pos="292735" algn="l"/>
                  <a:tab pos="583565" algn="l"/>
                </a:tabLst>
              </a:pPr>
              <a:r>
                <a:rPr sz="700" i="1" dirty="0" smtClean="0">
                  <a:latin typeface="Times New Roman"/>
                  <a:cs typeface="Times New Roman"/>
                </a:rPr>
                <a:t>cl	</a:t>
              </a:r>
              <a:r>
                <a:rPr sz="1200" i="1" dirty="0" smtClean="0">
                  <a:latin typeface="Times New Roman"/>
                  <a:cs typeface="Times New Roman"/>
                </a:rPr>
                <a:t>c	r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2880923" y="2169585"/>
              <a:ext cx="495934" cy="19558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dirty="0" smtClean="0">
                  <a:latin typeface="Times New Roman"/>
                  <a:cs typeface="Times New Roman"/>
                </a:rPr>
                <a:t>0.155</a:t>
              </a:r>
              <a:r>
                <a:rPr sz="1200" spc="-190" dirty="0" smtClean="0">
                  <a:latin typeface="Times New Roman"/>
                  <a:cs typeface="Times New Roman"/>
                </a:rPr>
                <a:t> </a:t>
              </a:r>
              <a:r>
                <a:rPr sz="1200" spc="-125" dirty="0" smtClean="0">
                  <a:latin typeface="Meiryo"/>
                  <a:cs typeface="Meiryo"/>
                </a:rPr>
                <a:t>⋅</a:t>
              </a:r>
              <a:r>
                <a:rPr sz="1200" spc="-225" dirty="0" smtClean="0">
                  <a:latin typeface="Meiryo"/>
                  <a:cs typeface="Meiryo"/>
                </a:rPr>
                <a:t> </a:t>
              </a:r>
              <a:r>
                <a:rPr sz="1200" i="1" spc="0" dirty="0" smtClean="0">
                  <a:latin typeface="Times New Roman"/>
                  <a:cs typeface="Times New Roman"/>
                </a:rPr>
                <a:t>I</a:t>
              </a:r>
              <a:endParaRPr sz="1200" dirty="0">
                <a:latin typeface="Times New Roman"/>
                <a:cs typeface="Times New Roman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1417168" y="2050879"/>
              <a:ext cx="946785" cy="1949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i="1" dirty="0" smtClean="0">
                  <a:latin typeface="Times New Roman"/>
                  <a:cs typeface="Times New Roman"/>
                </a:rPr>
                <a:t>f  </a:t>
              </a:r>
              <a:r>
                <a:rPr sz="1200" i="1" spc="-30" dirty="0" smtClean="0">
                  <a:latin typeface="Times New Roman"/>
                  <a:cs typeface="Times New Roman"/>
                </a:rPr>
                <a:t> </a:t>
              </a:r>
              <a:r>
                <a:rPr sz="1200" spc="-125" dirty="0" smtClean="0">
                  <a:latin typeface="Meiryo"/>
                  <a:cs typeface="Meiryo"/>
                </a:rPr>
                <a:t>⋅</a:t>
              </a:r>
              <a:r>
                <a:rPr sz="1200" spc="-275" dirty="0" smtClean="0">
                  <a:latin typeface="Meiryo"/>
                  <a:cs typeface="Meiryo"/>
                </a:rPr>
                <a:t> </a:t>
              </a:r>
              <a:r>
                <a:rPr sz="1200" spc="30" dirty="0" smtClean="0">
                  <a:latin typeface="Times New Roman"/>
                  <a:cs typeface="Times New Roman"/>
                </a:rPr>
                <a:t>(</a:t>
              </a:r>
              <a:r>
                <a:rPr sz="1200" i="1" spc="0" dirty="0" smtClean="0">
                  <a:latin typeface="Times New Roman"/>
                  <a:cs typeface="Times New Roman"/>
                </a:rPr>
                <a:t>h  </a:t>
              </a:r>
              <a:r>
                <a:rPr sz="1200" i="1" spc="-110" dirty="0" smtClean="0">
                  <a:latin typeface="Times New Roman"/>
                  <a:cs typeface="Times New Roman"/>
                </a:rPr>
                <a:t> </a:t>
              </a:r>
              <a:r>
                <a:rPr sz="1200" spc="-310" dirty="0" smtClean="0">
                  <a:latin typeface="Meiryo"/>
                  <a:cs typeface="Meiryo"/>
                </a:rPr>
                <a:t>+</a:t>
              </a:r>
              <a:r>
                <a:rPr sz="1200" spc="-185" dirty="0" smtClean="0">
                  <a:latin typeface="Meiryo"/>
                  <a:cs typeface="Meiryo"/>
                </a:rPr>
                <a:t> </a:t>
              </a:r>
              <a:r>
                <a:rPr sz="1200" i="1" spc="0" dirty="0" smtClean="0">
                  <a:latin typeface="Times New Roman"/>
                  <a:cs typeface="Times New Roman"/>
                </a:rPr>
                <a:t>h </a:t>
              </a:r>
              <a:r>
                <a:rPr sz="1200" i="1" spc="5" dirty="0" smtClean="0">
                  <a:latin typeface="Times New Roman"/>
                  <a:cs typeface="Times New Roman"/>
                </a:rPr>
                <a:t> </a:t>
              </a:r>
              <a:r>
                <a:rPr sz="1200" spc="0" dirty="0" smtClean="0">
                  <a:latin typeface="Times New Roman"/>
                  <a:cs typeface="Times New Roman"/>
                </a:rPr>
                <a:t>)</a:t>
              </a:r>
              <a:r>
                <a:rPr sz="1200" spc="-155" dirty="0" smtClean="0">
                  <a:latin typeface="Times New Roman"/>
                  <a:cs typeface="Times New Roman"/>
                </a:rPr>
                <a:t> </a:t>
              </a:r>
              <a:r>
                <a:rPr sz="1200" spc="-125" dirty="0" smtClean="0">
                  <a:latin typeface="Meiryo"/>
                  <a:cs typeface="Meiryo"/>
                </a:rPr>
                <a:t>⋅</a:t>
              </a:r>
              <a:r>
                <a:rPr sz="1200" spc="-275" dirty="0" smtClean="0">
                  <a:latin typeface="Meiryo"/>
                  <a:cs typeface="Meiryo"/>
                </a:rPr>
                <a:t> </a:t>
              </a:r>
              <a:r>
                <a:rPr sz="1200" spc="-15" dirty="0" smtClean="0">
                  <a:latin typeface="Times New Roman"/>
                  <a:cs typeface="Times New Roman"/>
                </a:rPr>
                <a:t>(</a:t>
              </a:r>
              <a:r>
                <a:rPr sz="1200" i="1" spc="0" dirty="0" smtClean="0">
                  <a:latin typeface="Times New Roman"/>
                  <a:cs typeface="Times New Roman"/>
                </a:rPr>
                <a:t>t</a:t>
              </a:r>
              <a:endParaRPr sz="1200" dirty="0">
                <a:latin typeface="Times New Roman"/>
                <a:cs typeface="Times New Roman"/>
              </a:endParaRPr>
            </a:p>
          </p:txBody>
        </p:sp>
      </p:grpSp>
      <p:sp>
        <p:nvSpPr>
          <p:cNvPr id="15" name="object 15"/>
          <p:cNvSpPr/>
          <p:nvPr/>
        </p:nvSpPr>
        <p:spPr>
          <a:xfrm>
            <a:off x="4371981" y="999997"/>
            <a:ext cx="4733543" cy="2686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2452" y="2952241"/>
            <a:ext cx="3572255" cy="3276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461389" y="3775039"/>
            <a:ext cx="4563745" cy="2442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3535">
              <a:lnSpc>
                <a:spcPct val="796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1400" spc="-10" dirty="0" smtClean="0">
                <a:latin typeface="Times New Roman"/>
                <a:cs typeface="Times New Roman"/>
              </a:rPr>
              <a:t>In tabella vengono a </a:t>
            </a:r>
            <a:r>
              <a:rPr sz="1400" spc="-5" dirty="0" smtClean="0">
                <a:latin typeface="Times New Roman"/>
                <a:cs typeface="Times New Roman"/>
              </a:rPr>
              <a:t>titolo </a:t>
            </a:r>
            <a:r>
              <a:rPr sz="1400" spc="-10" dirty="0" smtClean="0">
                <a:latin typeface="Times New Roman"/>
                <a:cs typeface="Times New Roman"/>
              </a:rPr>
              <a:t>di e</a:t>
            </a:r>
            <a:r>
              <a:rPr sz="1400" spc="-5" dirty="0" smtClean="0">
                <a:latin typeface="Times New Roman"/>
                <a:cs typeface="Times New Roman"/>
              </a:rPr>
              <a:t>s</a:t>
            </a:r>
            <a:r>
              <a:rPr sz="1400" spc="-10" dirty="0" smtClean="0">
                <a:latin typeface="Times New Roman"/>
                <a:cs typeface="Times New Roman"/>
              </a:rPr>
              <a:t>e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pio</a:t>
            </a:r>
            <a:r>
              <a:rPr sz="1400" spc="-5" dirty="0" smtClean="0">
                <a:latin typeface="Times New Roman"/>
                <a:cs typeface="Times New Roman"/>
              </a:rPr>
              <a:t> riportati i </a:t>
            </a:r>
            <a:r>
              <a:rPr sz="1400" spc="-10" dirty="0" smtClean="0">
                <a:latin typeface="Times New Roman"/>
                <a:cs typeface="Times New Roman"/>
              </a:rPr>
              <a:t>valori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di alcuni </a:t>
            </a:r>
            <a:r>
              <a:rPr sz="1400" spc="-5" dirty="0" smtClean="0">
                <a:latin typeface="Times New Roman"/>
                <a:cs typeface="Times New Roman"/>
              </a:rPr>
              <a:t>tip</a:t>
            </a:r>
            <a:r>
              <a:rPr sz="1400" spc="-10" dirty="0" smtClean="0">
                <a:latin typeface="Times New Roman"/>
                <a:cs typeface="Times New Roman"/>
              </a:rPr>
              <a:t>i</a:t>
            </a:r>
            <a:r>
              <a:rPr sz="1400" spc="-15" dirty="0" smtClean="0">
                <a:latin typeface="Times New Roman"/>
                <a:cs typeface="Times New Roman"/>
              </a:rPr>
              <a:t>c</a:t>
            </a:r>
            <a:r>
              <a:rPr sz="1400" spc="-5" dirty="0" smtClean="0">
                <a:latin typeface="Times New Roman"/>
                <a:cs typeface="Times New Roman"/>
              </a:rPr>
              <a:t>i </a:t>
            </a:r>
            <a:r>
              <a:rPr sz="1400" spc="-10" dirty="0" smtClean="0">
                <a:latin typeface="Times New Roman"/>
                <a:cs typeface="Times New Roman"/>
              </a:rPr>
              <a:t>capi di </a:t>
            </a:r>
            <a:r>
              <a:rPr sz="1400" spc="-5" dirty="0" smtClean="0">
                <a:latin typeface="Times New Roman"/>
                <a:cs typeface="Times New Roman"/>
              </a:rPr>
              <a:t>vestiario. </a:t>
            </a:r>
            <a:r>
              <a:rPr sz="1400" spc="-10" dirty="0" smtClean="0">
                <a:latin typeface="Times New Roman"/>
                <a:cs typeface="Times New Roman"/>
              </a:rPr>
              <a:t>Si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noti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che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un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abbigliamento</a:t>
            </a:r>
            <a:r>
              <a:rPr sz="1400" spc="-5" dirty="0" smtClean="0">
                <a:latin typeface="Times New Roman"/>
                <a:cs typeface="Times New Roman"/>
              </a:rPr>
              <a:t> tipico </a:t>
            </a:r>
            <a:r>
              <a:rPr sz="1400" spc="-10" dirty="0" smtClean="0">
                <a:latin typeface="Times New Roman"/>
                <a:cs typeface="Times New Roman"/>
              </a:rPr>
              <a:t>estivo ha una resistenza</a:t>
            </a:r>
            <a:r>
              <a:rPr sz="1400" spc="-5" dirty="0" smtClean="0">
                <a:latin typeface="Times New Roman"/>
                <a:cs typeface="Times New Roman"/>
              </a:rPr>
              <a:t> ter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ica di 0,5</a:t>
            </a:r>
            <a:r>
              <a:rPr sz="1400" spc="-15" dirty="0" smtClean="0">
                <a:latin typeface="Times New Roman"/>
                <a:cs typeface="Times New Roman"/>
              </a:rPr>
              <a:t>÷</a:t>
            </a:r>
            <a:r>
              <a:rPr sz="1400" spc="-10" dirty="0" smtClean="0">
                <a:latin typeface="Times New Roman"/>
                <a:cs typeface="Times New Roman"/>
              </a:rPr>
              <a:t>0,6 </a:t>
            </a:r>
            <a:r>
              <a:rPr sz="1400" spc="-5" dirty="0" smtClean="0">
                <a:latin typeface="Times New Roman"/>
                <a:cs typeface="Times New Roman"/>
              </a:rPr>
              <a:t>clo,</a:t>
            </a:r>
            <a:r>
              <a:rPr sz="1400" spc="-10" dirty="0" smtClean="0">
                <a:latin typeface="Times New Roman"/>
                <a:cs typeface="Times New Roman"/>
              </a:rPr>
              <a:t> mentre un abbigliamento tipico invernale ha u</a:t>
            </a:r>
            <a:r>
              <a:rPr sz="1400" spc="-5" dirty="0" smtClean="0">
                <a:latin typeface="Times New Roman"/>
                <a:cs typeface="Times New Roman"/>
              </a:rPr>
              <a:t>n</a:t>
            </a:r>
            <a:r>
              <a:rPr sz="1400" spc="-10" dirty="0" smtClean="0">
                <a:latin typeface="Times New Roman"/>
                <a:cs typeface="Times New Roman"/>
              </a:rPr>
              <a:t>a res</a:t>
            </a:r>
            <a:r>
              <a:rPr sz="1400" spc="0" dirty="0" smtClean="0">
                <a:latin typeface="Times New Roman"/>
                <a:cs typeface="Times New Roman"/>
              </a:rPr>
              <a:t>i</a:t>
            </a:r>
            <a:r>
              <a:rPr sz="1400" spc="-10" dirty="0" smtClean="0">
                <a:latin typeface="Times New Roman"/>
                <a:cs typeface="Times New Roman"/>
              </a:rPr>
              <a:t>ste</a:t>
            </a:r>
            <a:r>
              <a:rPr sz="1400" spc="-5" dirty="0" smtClean="0">
                <a:latin typeface="Times New Roman"/>
                <a:cs typeface="Times New Roman"/>
              </a:rPr>
              <a:t>n</a:t>
            </a:r>
            <a:r>
              <a:rPr sz="1400" spc="-10" dirty="0" smtClean="0">
                <a:latin typeface="Times New Roman"/>
                <a:cs typeface="Times New Roman"/>
              </a:rPr>
              <a:t>za</a:t>
            </a:r>
            <a:r>
              <a:rPr sz="1400" spc="-5" dirty="0" smtClean="0">
                <a:latin typeface="Times New Roman"/>
                <a:cs typeface="Times New Roman"/>
              </a:rPr>
              <a:t> di </a:t>
            </a:r>
            <a:r>
              <a:rPr sz="1400" spc="-10" dirty="0" smtClean="0">
                <a:latin typeface="Times New Roman"/>
                <a:cs typeface="Times New Roman"/>
              </a:rPr>
              <a:t>0,9÷1,0</a:t>
            </a:r>
            <a:r>
              <a:rPr sz="1400" spc="-5" dirty="0" smtClean="0">
                <a:latin typeface="Times New Roman"/>
                <a:cs typeface="Times New Roman"/>
              </a:rPr>
              <a:t> clo.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10"/>
              </a:spcBef>
              <a:buFont typeface="Times New Roman"/>
              <a:buChar char="•"/>
            </a:pPr>
            <a:endParaRPr sz="1000"/>
          </a:p>
          <a:p>
            <a:pPr marL="355600" marR="51435" indent="-343535">
              <a:lnSpc>
                <a:spcPct val="79600"/>
              </a:lnSpc>
              <a:buFont typeface="Times New Roman"/>
              <a:buChar char="•"/>
              <a:tabLst>
                <a:tab pos="355600" algn="l"/>
              </a:tabLst>
            </a:pPr>
            <a:r>
              <a:rPr sz="1400" spc="-15" dirty="0" smtClean="0">
                <a:latin typeface="Times New Roman"/>
                <a:cs typeface="Times New Roman"/>
              </a:rPr>
              <a:t>L</a:t>
            </a:r>
            <a:r>
              <a:rPr sz="1400" spc="-10" dirty="0" smtClean="0">
                <a:latin typeface="Times New Roman"/>
                <a:cs typeface="Times New Roman"/>
              </a:rPr>
              <a:t>a </a:t>
            </a:r>
            <a:r>
              <a:rPr sz="1400" spc="-5" dirty="0" smtClean="0">
                <a:latin typeface="Times New Roman"/>
                <a:cs typeface="Times New Roman"/>
              </a:rPr>
              <a:t>v</a:t>
            </a:r>
            <a:r>
              <a:rPr sz="1400" spc="-15" dirty="0" smtClean="0">
                <a:latin typeface="Times New Roman"/>
                <a:cs typeface="Times New Roman"/>
              </a:rPr>
              <a:t>a</a:t>
            </a:r>
            <a:r>
              <a:rPr sz="1400" spc="-10" dirty="0" smtClean="0">
                <a:latin typeface="Times New Roman"/>
                <a:cs typeface="Times New Roman"/>
              </a:rPr>
              <a:t>lutazione del</a:t>
            </a:r>
            <a:r>
              <a:rPr sz="1400" spc="0" dirty="0" smtClean="0">
                <a:latin typeface="Times New Roman"/>
                <a:cs typeface="Times New Roman"/>
              </a:rPr>
              <a:t>l</a:t>
            </a:r>
            <a:r>
              <a:rPr sz="1400" spc="-10" dirty="0" smtClean="0">
                <a:latin typeface="Times New Roman"/>
                <a:cs typeface="Times New Roman"/>
              </a:rPr>
              <a:t>a </a:t>
            </a:r>
            <a:r>
              <a:rPr sz="1400" spc="-5" dirty="0" smtClean="0">
                <a:latin typeface="Times New Roman"/>
                <a:cs typeface="Times New Roman"/>
              </a:rPr>
              <a:t>resis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10" dirty="0" smtClean="0">
                <a:latin typeface="Times New Roman"/>
                <a:cs typeface="Times New Roman"/>
              </a:rPr>
              <a:t>e</a:t>
            </a:r>
            <a:r>
              <a:rPr sz="1400" spc="5" dirty="0" smtClean="0">
                <a:latin typeface="Times New Roman"/>
                <a:cs typeface="Times New Roman"/>
              </a:rPr>
              <a:t>n</a:t>
            </a:r>
            <a:r>
              <a:rPr sz="1400" spc="-10" dirty="0" smtClean="0">
                <a:latin typeface="Times New Roman"/>
                <a:cs typeface="Times New Roman"/>
              </a:rPr>
              <a:t>za </a:t>
            </a:r>
            <a:r>
              <a:rPr sz="1400" spc="-5" dirty="0" smtClean="0">
                <a:latin typeface="Times New Roman"/>
                <a:cs typeface="Times New Roman"/>
              </a:rPr>
              <a:t>ter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ica dell’abbigliamento può essere effettuata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mediante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(ISO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9920):</a:t>
            </a:r>
            <a:endParaRPr sz="1400">
              <a:latin typeface="Times New Roman"/>
              <a:cs typeface="Times New Roman"/>
            </a:endParaRPr>
          </a:p>
          <a:p>
            <a:pPr marL="755650" marR="379730" lvl="1" indent="-285750">
              <a:lnSpc>
                <a:spcPts val="1150"/>
              </a:lnSpc>
              <a:spcBef>
                <a:spcPts val="275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1200" spc="-5" dirty="0" smtClean="0">
                <a:latin typeface="Times New Roman"/>
                <a:cs typeface="Times New Roman"/>
              </a:rPr>
              <a:t>la </a:t>
            </a:r>
            <a:r>
              <a:rPr sz="1200" spc="-10" dirty="0" smtClean="0">
                <a:latin typeface="Times New Roman"/>
                <a:cs typeface="Times New Roman"/>
              </a:rPr>
              <a:t>misura </a:t>
            </a:r>
            <a:r>
              <a:rPr sz="1200" spc="-5" dirty="0" smtClean="0">
                <a:latin typeface="Times New Roman"/>
                <a:cs typeface="Times New Roman"/>
              </a:rPr>
              <a:t>di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-5" dirty="0" smtClean="0">
                <a:latin typeface="Times New Roman"/>
                <a:cs typeface="Times New Roman"/>
              </a:rPr>
              <a:t>et</a:t>
            </a:r>
            <a:r>
              <a:rPr sz="1200" spc="0" dirty="0" smtClean="0">
                <a:latin typeface="Times New Roman"/>
                <a:cs typeface="Times New Roman"/>
              </a:rPr>
              <a:t>t</a:t>
            </a:r>
            <a:r>
              <a:rPr sz="1200" spc="-10" dirty="0" smtClean="0">
                <a:latin typeface="Times New Roman"/>
                <a:cs typeface="Times New Roman"/>
              </a:rPr>
              <a:t>a </a:t>
            </a:r>
            <a:r>
              <a:rPr sz="1200" spc="-5" dirty="0" smtClean="0">
                <a:latin typeface="Times New Roman"/>
                <a:cs typeface="Times New Roman"/>
              </a:rPr>
              <a:t>(alquan</a:t>
            </a:r>
            <a:r>
              <a:rPr sz="1200" spc="0" dirty="0" smtClean="0">
                <a:latin typeface="Times New Roman"/>
                <a:cs typeface="Times New Roman"/>
              </a:rPr>
              <a:t>to </a:t>
            </a:r>
            <a:r>
              <a:rPr sz="1200" spc="-10" dirty="0" smtClean="0">
                <a:latin typeface="Times New Roman"/>
                <a:cs typeface="Times New Roman"/>
              </a:rPr>
              <a:t>comp</a:t>
            </a:r>
            <a:r>
              <a:rPr sz="1200" spc="0" dirty="0" smtClean="0">
                <a:latin typeface="Times New Roman"/>
                <a:cs typeface="Times New Roman"/>
              </a:rPr>
              <a:t>lessa </a:t>
            </a:r>
            <a:r>
              <a:rPr sz="1200" spc="-5" dirty="0" smtClean="0">
                <a:latin typeface="Times New Roman"/>
                <a:cs typeface="Times New Roman"/>
              </a:rPr>
              <a:t>in </a:t>
            </a:r>
            <a:r>
              <a:rPr sz="1200" spc="-10" dirty="0" smtClean="0">
                <a:latin typeface="Times New Roman"/>
                <a:cs typeface="Times New Roman"/>
              </a:rPr>
              <a:t>quanto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-10" dirty="0" smtClean="0">
                <a:latin typeface="Times New Roman"/>
                <a:cs typeface="Times New Roman"/>
              </a:rPr>
              <a:t>chiede</a:t>
            </a:r>
            <a:r>
              <a:rPr sz="1200" spc="-5" dirty="0" smtClean="0">
                <a:latin typeface="Times New Roman"/>
                <a:cs typeface="Times New Roman"/>
              </a:rPr>
              <a:t> attrezzatu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specif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che);</a:t>
            </a:r>
            <a:endParaRPr sz="1200">
              <a:latin typeface="Times New Roman"/>
              <a:cs typeface="Times New Roman"/>
            </a:endParaRPr>
          </a:p>
          <a:p>
            <a:pPr marL="755015" lvl="1" indent="-285750">
              <a:lnSpc>
                <a:spcPct val="100000"/>
              </a:lnSpc>
              <a:buFont typeface="Times New Roman"/>
              <a:buChar char="–"/>
              <a:tabLst>
                <a:tab pos="755015" algn="l"/>
              </a:tabLst>
            </a:pPr>
            <a:r>
              <a:rPr sz="1200" spc="-5" dirty="0" smtClean="0">
                <a:latin typeface="Times New Roman"/>
                <a:cs typeface="Times New Roman"/>
              </a:rPr>
              <a:t>la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5" dirty="0" smtClean="0">
                <a:latin typeface="Times New Roman"/>
                <a:cs typeface="Times New Roman"/>
              </a:rPr>
              <a:t>alu</a:t>
            </a:r>
            <a:r>
              <a:rPr sz="1200" spc="0" dirty="0" smtClean="0">
                <a:latin typeface="Times New Roman"/>
                <a:cs typeface="Times New Roman"/>
              </a:rPr>
              <a:t>t</a:t>
            </a:r>
            <a:r>
              <a:rPr sz="1200" spc="-10" dirty="0" smtClean="0">
                <a:latin typeface="Times New Roman"/>
                <a:cs typeface="Times New Roman"/>
              </a:rPr>
              <a:t>azione </a:t>
            </a:r>
            <a:r>
              <a:rPr sz="1200" spc="-5" dirty="0" smtClean="0">
                <a:latin typeface="Times New Roman"/>
                <a:cs typeface="Times New Roman"/>
              </a:rPr>
              <a:t>indiretta </a:t>
            </a:r>
            <a:r>
              <a:rPr sz="1200" spc="-10" dirty="0" smtClean="0">
                <a:latin typeface="Times New Roman"/>
                <a:cs typeface="Times New Roman"/>
              </a:rPr>
              <a:t>da </a:t>
            </a:r>
            <a:r>
              <a:rPr sz="1200" spc="-5" dirty="0" smtClean="0">
                <a:latin typeface="Times New Roman"/>
                <a:cs typeface="Times New Roman"/>
              </a:rPr>
              <a:t>tabe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r>
              <a:rPr sz="1200" spc="-5" dirty="0" smtClean="0">
                <a:latin typeface="Times New Roman"/>
                <a:cs typeface="Times New Roman"/>
              </a:rPr>
              <a:t>le,</a:t>
            </a:r>
            <a:endParaRPr sz="1200">
              <a:latin typeface="Times New Roman"/>
              <a:cs typeface="Times New Roman"/>
            </a:endParaRPr>
          </a:p>
          <a:p>
            <a:pPr marL="755650" marR="116839">
              <a:lnSpc>
                <a:spcPct val="79800"/>
              </a:lnSpc>
              <a:spcBef>
                <a:spcPts val="290"/>
              </a:spcBef>
            </a:pPr>
            <a:r>
              <a:rPr sz="1200" spc="-5" dirty="0" smtClean="0">
                <a:latin typeface="Times New Roman"/>
                <a:cs typeface="Times New Roman"/>
              </a:rPr>
              <a:t>(alcune </a:t>
            </a:r>
            <a:r>
              <a:rPr sz="1200" spc="0" dirty="0" smtClean="0">
                <a:latin typeface="Times New Roman"/>
                <a:cs typeface="Times New Roman"/>
              </a:rPr>
              <a:t>t</a:t>
            </a:r>
            <a:r>
              <a:rPr sz="1200" spc="-10" dirty="0" smtClean="0">
                <a:latin typeface="Times New Roman"/>
                <a:cs typeface="Times New Roman"/>
              </a:rPr>
              <a:t>ab</a:t>
            </a:r>
            <a:r>
              <a:rPr sz="1200" spc="-5" dirty="0" smtClean="0">
                <a:latin typeface="Times New Roman"/>
                <a:cs typeface="Times New Roman"/>
              </a:rPr>
              <a:t>elle ripor</a:t>
            </a:r>
            <a:r>
              <a:rPr sz="1200" spc="0" dirty="0" smtClean="0">
                <a:latin typeface="Times New Roman"/>
                <a:cs typeface="Times New Roman"/>
              </a:rPr>
              <a:t>t</a:t>
            </a:r>
            <a:r>
              <a:rPr sz="1200" spc="-10" dirty="0" smtClean="0">
                <a:latin typeface="Times New Roman"/>
                <a:cs typeface="Times New Roman"/>
              </a:rPr>
              <a:t>ano </a:t>
            </a:r>
            <a:r>
              <a:rPr sz="1200" spc="-5" dirty="0" smtClean="0">
                <a:latin typeface="Times New Roman"/>
                <a:cs typeface="Times New Roman"/>
              </a:rPr>
              <a:t>la resistenz</a:t>
            </a:r>
            <a:r>
              <a:rPr sz="1200" spc="-10" dirty="0" smtClean="0">
                <a:latin typeface="Times New Roman"/>
                <a:cs typeface="Times New Roman"/>
              </a:rPr>
              <a:t>a </a:t>
            </a:r>
            <a:r>
              <a:rPr sz="1200" spc="-5" dirty="0" smtClean="0">
                <a:latin typeface="Times New Roman"/>
                <a:cs typeface="Times New Roman"/>
              </a:rPr>
              <a:t>te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a </a:t>
            </a:r>
            <a:r>
              <a:rPr sz="1200" spc="-5" dirty="0" smtClean="0">
                <a:latin typeface="Times New Roman"/>
                <a:cs typeface="Times New Roman"/>
              </a:rPr>
              <a:t>di singoli capi d’abbigl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mento, </a:t>
            </a:r>
            <a:r>
              <a:rPr sz="1200" spc="-5" dirty="0" smtClean="0">
                <a:latin typeface="Times New Roman"/>
                <a:cs typeface="Times New Roman"/>
              </a:rPr>
              <a:t>Iclu,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r>
              <a:rPr sz="1200" spc="-5" dirty="0" smtClean="0">
                <a:latin typeface="Times New Roman"/>
                <a:cs typeface="Times New Roman"/>
              </a:rPr>
              <a:t>tre, </a:t>
            </a:r>
            <a:r>
              <a:rPr sz="1200" spc="-10" dirty="0" smtClean="0">
                <a:latin typeface="Times New Roman"/>
                <a:cs typeface="Times New Roman"/>
              </a:rPr>
              <a:t>qu</a:t>
            </a:r>
            <a:r>
              <a:rPr sz="1200" spc="-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r>
              <a:rPr sz="1200" spc="-5" dirty="0" smtClean="0">
                <a:latin typeface="Times New Roman"/>
                <a:cs typeface="Times New Roman"/>
              </a:rPr>
              <a:t>la di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combina</a:t>
            </a:r>
            <a:r>
              <a:rPr sz="1200" spc="-5" dirty="0" smtClean="0">
                <a:latin typeface="Times New Roman"/>
                <a:cs typeface="Times New Roman"/>
              </a:rPr>
              <a:t>zioni di capi, Icl= ΣIcl,u)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30365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0" y="0"/>
                </a:moveTo>
                <a:lnTo>
                  <a:pt x="911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66469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89330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2232" rIns="0" bIns="0" rtlCol="0">
            <a:noAutofit/>
          </a:bodyPr>
          <a:lstStyle/>
          <a:p>
            <a:pPr marL="1708785">
              <a:lnSpc>
                <a:spcPct val="100000"/>
              </a:lnSpc>
            </a:pPr>
            <a:r>
              <a:rPr sz="3200" b="1" i="1" spc="-15" dirty="0" smtClean="0">
                <a:solidFill>
                  <a:srgbClr val="FF3300"/>
                </a:solidFill>
                <a:latin typeface="Times New Roman"/>
                <a:cs typeface="Times New Roman"/>
              </a:rPr>
              <a:t>Il</a:t>
            </a:r>
            <a:r>
              <a:rPr sz="3200" b="1" i="1" spc="-5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b="1" i="1" spc="-15" dirty="0" smtClean="0">
                <a:solidFill>
                  <a:srgbClr val="FF3300"/>
                </a:solidFill>
                <a:latin typeface="Times New Roman"/>
                <a:cs typeface="Times New Roman"/>
              </a:rPr>
              <a:t>flusso</a:t>
            </a:r>
            <a:r>
              <a:rPr sz="3200" b="1" i="1" spc="-5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b="1" i="1" spc="-15" dirty="0" smtClean="0">
                <a:solidFill>
                  <a:srgbClr val="FF3300"/>
                </a:solidFill>
                <a:latin typeface="Times New Roman"/>
                <a:cs typeface="Times New Roman"/>
              </a:rPr>
              <a:t>termico</a:t>
            </a:r>
            <a:r>
              <a:rPr sz="3200" b="1" i="1" spc="-5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b="1" i="1" spc="-25" dirty="0" smtClean="0">
                <a:solidFill>
                  <a:srgbClr val="FF3300"/>
                </a:solidFill>
                <a:latin typeface="Times New Roman"/>
                <a:cs typeface="Times New Roman"/>
              </a:rPr>
              <a:t>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2735" y="1121166"/>
            <a:ext cx="7590790" cy="793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marR="12700" indent="-342900">
              <a:lnSpc>
                <a:spcPct val="801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1600" spc="-5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o </a:t>
            </a:r>
            <a:r>
              <a:rPr sz="1600" spc="-10" dirty="0" smtClean="0">
                <a:latin typeface="Times New Roman"/>
                <a:cs typeface="Times New Roman"/>
              </a:rPr>
              <a:t>s</a:t>
            </a:r>
            <a:r>
              <a:rPr sz="1600" spc="0" dirty="0" smtClean="0">
                <a:latin typeface="Times New Roman"/>
                <a:cs typeface="Times New Roman"/>
              </a:rPr>
              <a:t>cambio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termico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latente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attraverso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la superficie della pelle è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Times New Roman"/>
                <a:cs typeface="Times New Roman"/>
              </a:rPr>
              <a:t>i</a:t>
            </a:r>
            <a:r>
              <a:rPr sz="1600" spc="0" dirty="0" smtClean="0">
                <a:latin typeface="Times New Roman"/>
                <a:cs typeface="Times New Roman"/>
              </a:rPr>
              <a:t>nnescato sia dall’evaporazione del sottile film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liquido che si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viene a creare sulla superficie della pelle per effetto della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b="1" i="1" spc="0" dirty="0" smtClean="0">
                <a:latin typeface="Times New Roman"/>
                <a:cs typeface="Times New Roman"/>
              </a:rPr>
              <a:t>sudo</a:t>
            </a:r>
            <a:r>
              <a:rPr sz="1600" b="1" i="1" spc="-5" dirty="0" smtClean="0">
                <a:latin typeface="Times New Roman"/>
                <a:cs typeface="Times New Roman"/>
              </a:rPr>
              <a:t>r</a:t>
            </a:r>
            <a:r>
              <a:rPr sz="1600" b="1" i="1" spc="0" dirty="0" smtClean="0">
                <a:latin typeface="Times New Roman"/>
                <a:cs typeface="Times New Roman"/>
              </a:rPr>
              <a:t>azione, </a:t>
            </a:r>
            <a:r>
              <a:rPr sz="1600" spc="0" dirty="0" smtClean="0">
                <a:latin typeface="Times New Roman"/>
                <a:cs typeface="Times New Roman"/>
              </a:rPr>
              <a:t>sia per la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b="1" i="1" spc="0" dirty="0" smtClean="0">
                <a:latin typeface="Times New Roman"/>
                <a:cs typeface="Times New Roman"/>
              </a:rPr>
              <a:t>traspirazione</a:t>
            </a:r>
            <a:r>
              <a:rPr sz="1600" b="1" i="1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del vapor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d’acqua attraverso i pori della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pelle.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2731" y="3125452"/>
            <a:ext cx="7525384" cy="2308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>
              <a:lnSpc>
                <a:spcPct val="100000"/>
              </a:lnSpc>
            </a:pPr>
            <a:r>
              <a:rPr sz="1600" dirty="0" smtClean="0">
                <a:latin typeface="Times New Roman"/>
                <a:cs typeface="Times New Roman"/>
              </a:rPr>
              <a:t>avendo indicato con:</a:t>
            </a:r>
            <a:endParaRPr sz="1600">
              <a:latin typeface="Times New Roman"/>
              <a:cs typeface="Times New Roman"/>
            </a:endParaRPr>
          </a:p>
          <a:p>
            <a:pPr marL="622300" indent="-152400">
              <a:lnSpc>
                <a:spcPct val="100000"/>
              </a:lnSpc>
              <a:spcBef>
                <a:spcPts val="5"/>
              </a:spcBef>
              <a:buFont typeface="Times New Roman"/>
              <a:buChar char="–"/>
              <a:tabLst>
                <a:tab pos="622300" algn="l"/>
              </a:tabLst>
            </a:pPr>
            <a:r>
              <a:rPr sz="1600" i="1" spc="0" dirty="0" smtClean="0">
                <a:latin typeface="Times New Roman"/>
                <a:cs typeface="Times New Roman"/>
              </a:rPr>
              <a:t>w </a:t>
            </a:r>
            <a:r>
              <a:rPr sz="1600" spc="0" dirty="0" smtClean="0">
                <a:latin typeface="Times New Roman"/>
                <a:cs typeface="Times New Roman"/>
              </a:rPr>
              <a:t>è</a:t>
            </a:r>
            <a:r>
              <a:rPr sz="1600" spc="-5" dirty="0" smtClean="0">
                <a:latin typeface="Times New Roman"/>
                <a:cs typeface="Times New Roman"/>
              </a:rPr>
              <a:t> l</a:t>
            </a:r>
            <a:r>
              <a:rPr sz="1600" spc="0" dirty="0" smtClean="0">
                <a:latin typeface="Times New Roman"/>
                <a:cs typeface="Times New Roman"/>
              </a:rPr>
              <a:t>a frazione di pelle bagnata;</a:t>
            </a:r>
            <a:endParaRPr sz="1600">
              <a:latin typeface="Times New Roman"/>
              <a:cs typeface="Times New Roman"/>
            </a:endParaRPr>
          </a:p>
          <a:p>
            <a:pPr marL="622300" indent="-152400">
              <a:lnSpc>
                <a:spcPct val="100000"/>
              </a:lnSpc>
              <a:spcBef>
                <a:spcPts val="5"/>
              </a:spcBef>
              <a:buFont typeface="Times New Roman"/>
              <a:buChar char="–"/>
              <a:tabLst>
                <a:tab pos="622300" algn="l"/>
              </a:tabLst>
            </a:pPr>
            <a:r>
              <a:rPr sz="1600" i="1" spc="0" dirty="0" smtClean="0">
                <a:latin typeface="Times New Roman"/>
                <a:cs typeface="Times New Roman"/>
              </a:rPr>
              <a:t>p</a:t>
            </a:r>
            <a:r>
              <a:rPr sz="1650" spc="-7" baseline="-20202" dirty="0" smtClean="0">
                <a:latin typeface="Times New Roman"/>
                <a:cs typeface="Times New Roman"/>
              </a:rPr>
              <a:t>sk,s</a:t>
            </a:r>
            <a:r>
              <a:rPr sz="1650" spc="172" baseline="-20202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è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a pressione di saturazione del vapor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d’acqua alla temperatura della pelle (Pa);</a:t>
            </a:r>
            <a:endParaRPr sz="1600">
              <a:latin typeface="Times New Roman"/>
              <a:cs typeface="Times New Roman"/>
            </a:endParaRPr>
          </a:p>
          <a:p>
            <a:pPr marL="622300" indent="-152400">
              <a:lnSpc>
                <a:spcPct val="100000"/>
              </a:lnSpc>
              <a:spcBef>
                <a:spcPts val="5"/>
              </a:spcBef>
              <a:buFont typeface="Times New Roman"/>
              <a:buChar char="–"/>
              <a:tabLst>
                <a:tab pos="622300" algn="l"/>
              </a:tabLst>
            </a:pPr>
            <a:r>
              <a:rPr sz="1600" i="1" spc="0" dirty="0" smtClean="0">
                <a:latin typeface="Times New Roman"/>
                <a:cs typeface="Times New Roman"/>
              </a:rPr>
              <a:t>p</a:t>
            </a:r>
            <a:r>
              <a:rPr sz="1650" spc="-7" baseline="-20202" dirty="0" smtClean="0">
                <a:latin typeface="Times New Roman"/>
                <a:cs typeface="Times New Roman"/>
              </a:rPr>
              <a:t>a</a:t>
            </a:r>
            <a:r>
              <a:rPr sz="1650" spc="187" baseline="-20202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è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a pressione parziale del v</a:t>
            </a:r>
            <a:r>
              <a:rPr sz="1600" spc="-5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por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d’acqua nell’aria (Pa);</a:t>
            </a:r>
            <a:endParaRPr sz="1600">
              <a:latin typeface="Times New Roman"/>
              <a:cs typeface="Times New Roman"/>
            </a:endParaRPr>
          </a:p>
          <a:p>
            <a:pPr marL="622935" indent="-153670">
              <a:lnSpc>
                <a:spcPct val="100000"/>
              </a:lnSpc>
              <a:buFont typeface="Times New Roman"/>
              <a:buChar char="–"/>
              <a:tabLst>
                <a:tab pos="622935" algn="l"/>
              </a:tabLst>
            </a:pPr>
            <a:r>
              <a:rPr sz="1600" i="1" spc="-5" dirty="0" smtClean="0">
                <a:latin typeface="Times New Roman"/>
                <a:cs typeface="Times New Roman"/>
              </a:rPr>
              <a:t>R</a:t>
            </a:r>
            <a:r>
              <a:rPr sz="1650" spc="-7" baseline="-20202" dirty="0" smtClean="0">
                <a:latin typeface="Times New Roman"/>
                <a:cs typeface="Times New Roman"/>
              </a:rPr>
              <a:t>e,T</a:t>
            </a:r>
            <a:r>
              <a:rPr sz="1650" spc="187" baseline="-20202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è</a:t>
            </a:r>
            <a:r>
              <a:rPr sz="1600" spc="-5" dirty="0" smtClean="0">
                <a:latin typeface="Times New Roman"/>
                <a:cs typeface="Times New Roman"/>
              </a:rPr>
              <a:t> l</a:t>
            </a:r>
            <a:r>
              <a:rPr sz="1600" spc="0" dirty="0" smtClean="0">
                <a:latin typeface="Times New Roman"/>
                <a:cs typeface="Times New Roman"/>
              </a:rPr>
              <a:t>a resistenza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totale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degli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abiti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allo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scambio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termico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evaporativo (m</a:t>
            </a:r>
            <a:r>
              <a:rPr sz="1600" spc="-10" dirty="0" smtClean="0">
                <a:latin typeface="Times New Roman"/>
                <a:cs typeface="Times New Roman"/>
              </a:rPr>
              <a:t>2</a:t>
            </a:r>
            <a:r>
              <a:rPr sz="1600" spc="-305" dirty="0" smtClean="0">
                <a:latin typeface="Lucida Sans Unicode"/>
                <a:cs typeface="Lucida Sans Unicode"/>
              </a:rPr>
              <a:t>·</a:t>
            </a:r>
            <a:r>
              <a:rPr sz="1600" spc="-5" dirty="0" smtClean="0">
                <a:latin typeface="Times New Roman"/>
                <a:cs typeface="Times New Roman"/>
              </a:rPr>
              <a:t>P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-315" dirty="0" smtClean="0">
                <a:latin typeface="Lucida Sans Unicode"/>
                <a:cs typeface="Lucida Sans Unicode"/>
              </a:rPr>
              <a:t>·</a:t>
            </a:r>
            <a:r>
              <a:rPr sz="1600" spc="-5" dirty="0" smtClean="0">
                <a:latin typeface="Times New Roman"/>
                <a:cs typeface="Times New Roman"/>
              </a:rPr>
              <a:t>W</a:t>
            </a:r>
            <a:r>
              <a:rPr sz="1650" spc="-7" baseline="25252" dirty="0" smtClean="0">
                <a:latin typeface="Times New Roman"/>
                <a:cs typeface="Times New Roman"/>
              </a:rPr>
              <a:t>-1</a:t>
            </a:r>
            <a:r>
              <a:rPr sz="1600" spc="-5" dirty="0" smtClean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14"/>
              </a:spcBef>
            </a:pPr>
            <a:endParaRPr sz="1300"/>
          </a:p>
          <a:p>
            <a:pPr marL="354965" marR="442595" indent="-342900">
              <a:lnSpc>
                <a:spcPct val="801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1600" spc="5" dirty="0" smtClean="0">
                <a:latin typeface="Times New Roman"/>
                <a:cs typeface="Times New Roman"/>
              </a:rPr>
              <a:t>I</a:t>
            </a:r>
            <a:r>
              <a:rPr sz="1600" spc="0" dirty="0" smtClean="0">
                <a:latin typeface="Times New Roman"/>
                <a:cs typeface="Times New Roman"/>
              </a:rPr>
              <a:t>l contri</a:t>
            </a:r>
            <a:r>
              <a:rPr sz="1600" spc="10" dirty="0" smtClean="0">
                <a:latin typeface="Times New Roman"/>
                <a:cs typeface="Times New Roman"/>
              </a:rPr>
              <a:t>b</a:t>
            </a:r>
            <a:r>
              <a:rPr sz="1600" spc="0" dirty="0" smtClean="0">
                <a:latin typeface="Times New Roman"/>
                <a:cs typeface="Times New Roman"/>
              </a:rPr>
              <a:t>uto allo scambio ter</a:t>
            </a:r>
            <a:r>
              <a:rPr sz="1600" spc="5" dirty="0" smtClean="0">
                <a:latin typeface="Times New Roman"/>
                <a:cs typeface="Times New Roman"/>
              </a:rPr>
              <a:t>m</a:t>
            </a:r>
            <a:r>
              <a:rPr sz="1600" spc="0" dirty="0" smtClean="0">
                <a:latin typeface="Times New Roman"/>
                <a:cs typeface="Times New Roman"/>
              </a:rPr>
              <a:t>ico laten</a:t>
            </a:r>
            <a:r>
              <a:rPr sz="1600" spc="-5" dirty="0" smtClean="0">
                <a:latin typeface="Times New Roman"/>
                <a:cs typeface="Times New Roman"/>
              </a:rPr>
              <a:t>t</a:t>
            </a:r>
            <a:r>
              <a:rPr sz="1600" spc="0" dirty="0" smtClean="0">
                <a:latin typeface="Times New Roman"/>
                <a:cs typeface="Times New Roman"/>
              </a:rPr>
              <a:t>e complessivo dovuto alla traspirazione attraverso la pelle è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mini</a:t>
            </a:r>
            <a:r>
              <a:rPr sz="1600" spc="5" dirty="0" smtClean="0">
                <a:latin typeface="Times New Roman"/>
                <a:cs typeface="Times New Roman"/>
              </a:rPr>
              <a:t>m</a:t>
            </a:r>
            <a:r>
              <a:rPr sz="1600" spc="0" dirty="0" smtClean="0">
                <a:latin typeface="Times New Roman"/>
                <a:cs typeface="Times New Roman"/>
              </a:rPr>
              <a:t>o, anche se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attivo indipendentemente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dalla sudorazione. Tuttavia se la frazione di pelle bagnata è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molto bassa o nulla, il contributo della di</a:t>
            </a:r>
            <a:r>
              <a:rPr sz="1600" spc="5" dirty="0" smtClean="0">
                <a:latin typeface="Times New Roman"/>
                <a:cs typeface="Times New Roman"/>
              </a:rPr>
              <a:t>f</a:t>
            </a:r>
            <a:r>
              <a:rPr sz="1600" spc="0" dirty="0" smtClean="0">
                <a:latin typeface="Times New Roman"/>
                <a:cs typeface="Times New Roman"/>
              </a:rPr>
              <a:t>fusione di vapore può essere valut</a:t>
            </a:r>
            <a:r>
              <a:rPr sz="1600" spc="10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to indipendentemente.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96321" y="2776220"/>
            <a:ext cx="795527" cy="0"/>
          </a:xfrm>
          <a:custGeom>
            <a:avLst/>
            <a:gdLst/>
            <a:ahLst/>
            <a:cxnLst/>
            <a:rect l="l" t="t" r="r" b="b"/>
            <a:pathLst>
              <a:path w="795527">
                <a:moveTo>
                  <a:pt x="0" y="0"/>
                </a:moveTo>
                <a:lnTo>
                  <a:pt x="795527" y="0"/>
                </a:lnTo>
              </a:path>
            </a:pathLst>
          </a:custGeom>
          <a:ln w="73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52735" y="2147815"/>
            <a:ext cx="6936740" cy="720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1600" spc="-5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a potenza evaporativa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Times New Roman"/>
                <a:cs typeface="Times New Roman"/>
              </a:rPr>
              <a:t>t</a:t>
            </a:r>
            <a:r>
              <a:rPr sz="1600" spc="0" dirty="0" smtClean="0">
                <a:latin typeface="Times New Roman"/>
                <a:cs typeface="Times New Roman"/>
              </a:rPr>
              <a:t>otale E può essere deter</a:t>
            </a:r>
            <a:r>
              <a:rPr sz="1600" spc="5" dirty="0" smtClean="0">
                <a:latin typeface="Times New Roman"/>
                <a:cs typeface="Times New Roman"/>
              </a:rPr>
              <a:t>m</a:t>
            </a:r>
            <a:r>
              <a:rPr sz="1600" spc="0" dirty="0" smtClean="0">
                <a:latin typeface="Times New Roman"/>
                <a:cs typeface="Times New Roman"/>
              </a:rPr>
              <a:t>in</a:t>
            </a:r>
            <a:r>
              <a:rPr sz="1600" spc="10" dirty="0" smtClean="0">
                <a:latin typeface="Times New Roman"/>
                <a:cs typeface="Times New Roman"/>
              </a:rPr>
              <a:t>a</a:t>
            </a:r>
            <a:r>
              <a:rPr sz="1600" spc="5" dirty="0" smtClean="0">
                <a:latin typeface="Times New Roman"/>
                <a:cs typeface="Times New Roman"/>
              </a:rPr>
              <a:t>t</a:t>
            </a:r>
            <a:r>
              <a:rPr sz="1600" spc="0" dirty="0" smtClean="0">
                <a:latin typeface="Times New Roman"/>
                <a:cs typeface="Times New Roman"/>
              </a:rPr>
              <a:t>a dalla seguente rela</a:t>
            </a:r>
            <a:r>
              <a:rPr sz="1600" spc="10" dirty="0" smtClean="0">
                <a:latin typeface="Times New Roman"/>
                <a:cs typeface="Times New Roman"/>
              </a:rPr>
              <a:t>z</a:t>
            </a:r>
            <a:r>
              <a:rPr sz="1600" spc="-5" dirty="0" smtClean="0">
                <a:latin typeface="Times New Roman"/>
                <a:cs typeface="Times New Roman"/>
              </a:rPr>
              <a:t>i</a:t>
            </a:r>
            <a:r>
              <a:rPr sz="1600" spc="0" dirty="0" smtClean="0">
                <a:latin typeface="Times New Roman"/>
                <a:cs typeface="Times New Roman"/>
              </a:rPr>
              <a:t>one: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2"/>
              </a:spcBef>
            </a:pPr>
            <a:endParaRPr sz="950"/>
          </a:p>
          <a:p>
            <a:pPr marL="346710" algn="ctr">
              <a:lnSpc>
                <a:spcPts val="1385"/>
              </a:lnSpc>
              <a:tabLst>
                <a:tab pos="748030" algn="l"/>
              </a:tabLst>
            </a:pPr>
            <a:r>
              <a:rPr sz="1400" dirty="0" smtClean="0">
                <a:latin typeface="Times New Roman"/>
                <a:cs typeface="Times New Roman"/>
              </a:rPr>
              <a:t>(</a:t>
            </a:r>
            <a:r>
              <a:rPr sz="1400" spc="-140" dirty="0" smtClean="0">
                <a:latin typeface="Times New Roman"/>
                <a:cs typeface="Times New Roman"/>
              </a:rPr>
              <a:t> </a:t>
            </a:r>
            <a:r>
              <a:rPr sz="1400" i="1" spc="0" dirty="0" smtClean="0">
                <a:latin typeface="Times New Roman"/>
                <a:cs typeface="Times New Roman"/>
              </a:rPr>
              <a:t>p	</a:t>
            </a:r>
            <a:r>
              <a:rPr sz="1400" spc="-135" dirty="0" smtClean="0">
                <a:latin typeface="Meiryo"/>
                <a:cs typeface="Meiryo"/>
              </a:rPr>
              <a:t>−</a:t>
            </a:r>
            <a:r>
              <a:rPr sz="1400" spc="-65" dirty="0" smtClean="0">
                <a:latin typeface="Meiryo"/>
                <a:cs typeface="Meiryo"/>
              </a:rPr>
              <a:t> </a:t>
            </a:r>
            <a:r>
              <a:rPr sz="1400" i="1" spc="0" dirty="0" smtClean="0">
                <a:latin typeface="Times New Roman"/>
                <a:cs typeface="Times New Roman"/>
              </a:rPr>
              <a:t>p </a:t>
            </a:r>
            <a:r>
              <a:rPr sz="1400" i="1" spc="-90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  <a:p>
            <a:pPr marL="0" marR="250825" algn="ctr">
              <a:lnSpc>
                <a:spcPts val="645"/>
              </a:lnSpc>
              <a:tabLst>
                <a:tab pos="692785" algn="l"/>
                <a:tab pos="1157605" algn="l"/>
              </a:tabLst>
            </a:pPr>
            <a:r>
              <a:rPr sz="2100" i="1" baseline="-25793" dirty="0" smtClean="0">
                <a:latin typeface="Times New Roman"/>
                <a:cs typeface="Times New Roman"/>
              </a:rPr>
              <a:t>E</a:t>
            </a:r>
            <a:r>
              <a:rPr sz="2100" i="1" spc="60" baseline="-25793" dirty="0" smtClean="0">
                <a:latin typeface="Times New Roman"/>
                <a:cs typeface="Times New Roman"/>
              </a:rPr>
              <a:t> </a:t>
            </a:r>
            <a:r>
              <a:rPr sz="2100" spc="-547" baseline="-25793" dirty="0" smtClean="0">
                <a:latin typeface="Meiryo"/>
                <a:cs typeface="Meiryo"/>
              </a:rPr>
              <a:t>=</a:t>
            </a:r>
            <a:r>
              <a:rPr sz="2100" spc="-195" baseline="-25793" dirty="0" smtClean="0">
                <a:latin typeface="Meiryo"/>
                <a:cs typeface="Meiryo"/>
              </a:rPr>
              <a:t> </a:t>
            </a:r>
            <a:r>
              <a:rPr sz="2100" i="1" spc="0" baseline="-25793" dirty="0" smtClean="0">
                <a:latin typeface="Times New Roman"/>
                <a:cs typeface="Times New Roman"/>
              </a:rPr>
              <a:t>w</a:t>
            </a:r>
            <a:r>
              <a:rPr sz="2100" i="1" spc="-330" baseline="-25793" dirty="0" smtClean="0">
                <a:latin typeface="Times New Roman"/>
                <a:cs typeface="Times New Roman"/>
              </a:rPr>
              <a:t> </a:t>
            </a:r>
            <a:r>
              <a:rPr sz="2100" spc="-217" baseline="-25793" dirty="0" smtClean="0">
                <a:latin typeface="Meiryo"/>
                <a:cs typeface="Meiryo"/>
              </a:rPr>
              <a:t>⋅	</a:t>
            </a:r>
            <a:r>
              <a:rPr sz="800" i="1" spc="5" dirty="0" smtClean="0">
                <a:latin typeface="Times New Roman"/>
                <a:cs typeface="Times New Roman"/>
              </a:rPr>
              <a:t>sk</a:t>
            </a:r>
            <a:r>
              <a:rPr sz="800" i="1" spc="-95" dirty="0" smtClean="0">
                <a:latin typeface="Times New Roman"/>
                <a:cs typeface="Times New Roman"/>
              </a:rPr>
              <a:t> </a:t>
            </a:r>
            <a:r>
              <a:rPr sz="800" spc="45" dirty="0" smtClean="0">
                <a:latin typeface="Times New Roman"/>
                <a:cs typeface="Times New Roman"/>
              </a:rPr>
              <a:t>,</a:t>
            </a:r>
            <a:r>
              <a:rPr sz="800" i="1" spc="5" dirty="0" smtClean="0">
                <a:latin typeface="Times New Roman"/>
                <a:cs typeface="Times New Roman"/>
              </a:rPr>
              <a:t>s	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67079" y="2826258"/>
            <a:ext cx="237490" cy="210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660"/>
              </a:lnSpc>
            </a:pPr>
            <a:r>
              <a:rPr sz="2100" i="1" spc="-60" baseline="13888" dirty="0" smtClean="0">
                <a:latin typeface="Times New Roman"/>
                <a:cs typeface="Times New Roman"/>
              </a:rPr>
              <a:t>R</a:t>
            </a:r>
            <a:r>
              <a:rPr sz="800" i="1" spc="50" dirty="0" smtClean="0">
                <a:latin typeface="Times New Roman"/>
                <a:cs typeface="Times New Roman"/>
              </a:rPr>
              <a:t>e</a:t>
            </a:r>
            <a:r>
              <a:rPr sz="800" spc="10" dirty="0" smtClean="0">
                <a:latin typeface="Times New Roman"/>
                <a:cs typeface="Times New Roman"/>
              </a:rPr>
              <a:t>,</a:t>
            </a:r>
            <a:r>
              <a:rPr sz="800" i="1" spc="0" dirty="0" smtClean="0">
                <a:latin typeface="Times New Roman"/>
                <a:cs typeface="Times New Roman"/>
              </a:rPr>
              <a:t>t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30365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0" y="0"/>
                </a:moveTo>
                <a:lnTo>
                  <a:pt x="911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66469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89330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078" rIns="0" bIns="0" rtlCol="0">
            <a:noAutofit/>
          </a:bodyPr>
          <a:lstStyle/>
          <a:p>
            <a:pPr marL="1093470">
              <a:lnSpc>
                <a:spcPct val="100000"/>
              </a:lnSpc>
            </a:pPr>
            <a:r>
              <a:rPr sz="3200" b="1" i="1" spc="-15" dirty="0" smtClean="0">
                <a:solidFill>
                  <a:srgbClr val="FF3300"/>
                </a:solidFill>
                <a:latin typeface="Times New Roman"/>
                <a:cs typeface="Times New Roman"/>
              </a:rPr>
              <a:t>Il</a:t>
            </a:r>
            <a:r>
              <a:rPr sz="3200" b="1" i="1" spc="-5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b="1" i="1" spc="-15" dirty="0" smtClean="0">
                <a:solidFill>
                  <a:srgbClr val="FF3300"/>
                </a:solidFill>
                <a:latin typeface="Times New Roman"/>
                <a:cs typeface="Times New Roman"/>
              </a:rPr>
              <a:t>flusso</a:t>
            </a:r>
            <a:r>
              <a:rPr sz="3200" b="1" i="1" spc="-5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b="1" i="1" spc="-15" dirty="0" smtClean="0">
                <a:solidFill>
                  <a:srgbClr val="FF3300"/>
                </a:solidFill>
                <a:latin typeface="Times New Roman"/>
                <a:cs typeface="Times New Roman"/>
              </a:rPr>
              <a:t>termico</a:t>
            </a:r>
            <a:r>
              <a:rPr sz="3200" b="1" i="1" spc="-5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b="1" i="1" spc="-15" dirty="0" smtClean="0">
                <a:solidFill>
                  <a:srgbClr val="FF3300"/>
                </a:solidFill>
                <a:latin typeface="Times New Roman"/>
                <a:cs typeface="Times New Roman"/>
              </a:rPr>
              <a:t>C</a:t>
            </a:r>
            <a:r>
              <a:rPr sz="3150" b="1" i="1" spc="-7" baseline="-21164" dirty="0" smtClean="0">
                <a:solidFill>
                  <a:srgbClr val="FF3300"/>
                </a:solidFill>
                <a:latin typeface="Times New Roman"/>
                <a:cs typeface="Times New Roman"/>
              </a:rPr>
              <a:t>re</a:t>
            </a:r>
            <a:r>
              <a:rPr sz="3150" b="1" i="1" spc="0" baseline="-21164" dirty="0" smtClean="0">
                <a:solidFill>
                  <a:srgbClr val="FF3300"/>
                </a:solidFill>
                <a:latin typeface="Times New Roman"/>
                <a:cs typeface="Times New Roman"/>
              </a:rPr>
              <a:t>s </a:t>
            </a:r>
            <a:r>
              <a:rPr sz="3150" b="1" i="1" spc="-375" baseline="-21164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b="1" i="1" spc="-15" dirty="0" smtClean="0">
                <a:solidFill>
                  <a:srgbClr val="FF3300"/>
                </a:solidFill>
                <a:latin typeface="Times New Roman"/>
                <a:cs typeface="Times New Roman"/>
              </a:rPr>
              <a:t>e</a:t>
            </a:r>
            <a:r>
              <a:rPr sz="3200" b="1" i="1" spc="5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b="1" i="1" spc="-25" dirty="0" smtClean="0">
                <a:solidFill>
                  <a:srgbClr val="FF3300"/>
                </a:solidFill>
                <a:latin typeface="Times New Roman"/>
                <a:cs typeface="Times New Roman"/>
              </a:rPr>
              <a:t>E</a:t>
            </a:r>
            <a:r>
              <a:rPr sz="3150" b="1" i="1" spc="-7" baseline="-21164" dirty="0" smtClean="0">
                <a:solidFill>
                  <a:srgbClr val="FF3300"/>
                </a:solidFill>
                <a:latin typeface="Times New Roman"/>
                <a:cs typeface="Times New Roman"/>
              </a:rPr>
              <a:t>res</a:t>
            </a:r>
            <a:endParaRPr sz="3150" baseline="-21164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1181" y="1210817"/>
            <a:ext cx="4065904" cy="1230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marR="12700" indent="-342900">
              <a:lnSpc>
                <a:spcPct val="100000"/>
              </a:lnSpc>
              <a:buFont typeface="Times New Roman"/>
              <a:buChar char="•"/>
              <a:tabLst>
                <a:tab pos="355600" algn="l"/>
              </a:tabLst>
            </a:pPr>
            <a:r>
              <a:rPr sz="2000" spc="-15" dirty="0" smtClean="0">
                <a:latin typeface="Times New Roman"/>
                <a:cs typeface="Times New Roman"/>
              </a:rPr>
              <a:t>Nell</a:t>
            </a:r>
            <a:r>
              <a:rPr sz="2000" spc="-10" dirty="0" smtClean="0">
                <a:latin typeface="Times New Roman"/>
                <a:cs typeface="Times New Roman"/>
              </a:rPr>
              <a:t>a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respirazion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l</a:t>
            </a:r>
            <a:r>
              <a:rPr sz="2000" spc="-10" dirty="0" smtClean="0">
                <a:latin typeface="Times New Roman"/>
                <a:cs typeface="Times New Roman"/>
              </a:rPr>
              <a:t>a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differenz</a:t>
            </a:r>
            <a:r>
              <a:rPr sz="2000" spc="-10" dirty="0" smtClean="0">
                <a:latin typeface="Times New Roman"/>
                <a:cs typeface="Times New Roman"/>
              </a:rPr>
              <a:t>a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di entalp</a:t>
            </a:r>
            <a:r>
              <a:rPr sz="2000" spc="-20" dirty="0" smtClean="0">
                <a:latin typeface="Times New Roman"/>
                <a:cs typeface="Times New Roman"/>
              </a:rPr>
              <a:t>i</a:t>
            </a:r>
            <a:r>
              <a:rPr sz="2000" spc="-10" dirty="0" smtClean="0">
                <a:latin typeface="Times New Roman"/>
                <a:cs typeface="Times New Roman"/>
              </a:rPr>
              <a:t>a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tr</a:t>
            </a:r>
            <a:r>
              <a:rPr sz="2000" spc="-10" dirty="0" smtClean="0">
                <a:latin typeface="Times New Roman"/>
                <a:cs typeface="Times New Roman"/>
              </a:rPr>
              <a:t>a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l</a:t>
            </a:r>
            <a:r>
              <a:rPr sz="2000" spc="-10" dirty="0" smtClean="0">
                <a:latin typeface="Times New Roman"/>
                <a:cs typeface="Times New Roman"/>
              </a:rPr>
              <a:t>a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portat</a:t>
            </a:r>
            <a:r>
              <a:rPr sz="2000" spc="-10" dirty="0" smtClean="0">
                <a:latin typeface="Times New Roman"/>
                <a:cs typeface="Times New Roman"/>
              </a:rPr>
              <a:t>a </a:t>
            </a:r>
            <a:r>
              <a:rPr sz="2000" spc="-15" dirty="0" smtClean="0">
                <a:latin typeface="Times New Roman"/>
                <a:cs typeface="Times New Roman"/>
              </a:rPr>
              <a:t>d</a:t>
            </a:r>
            <a:r>
              <a:rPr sz="2000" spc="-10" dirty="0" smtClean="0">
                <a:latin typeface="Times New Roman"/>
                <a:cs typeface="Times New Roman"/>
              </a:rPr>
              <a:t>i </a:t>
            </a:r>
            <a:r>
              <a:rPr sz="2000" spc="-15" dirty="0" smtClean="0">
                <a:latin typeface="Times New Roman"/>
                <a:cs typeface="Times New Roman"/>
              </a:rPr>
              <a:t>ari</a:t>
            </a:r>
            <a:r>
              <a:rPr sz="2000" spc="-10" dirty="0" smtClean="0">
                <a:latin typeface="Times New Roman"/>
                <a:cs typeface="Times New Roman"/>
              </a:rPr>
              <a:t>a </a:t>
            </a:r>
            <a:r>
              <a:rPr sz="2000" spc="-15" dirty="0" smtClean="0">
                <a:latin typeface="Times New Roman"/>
                <a:cs typeface="Times New Roman"/>
              </a:rPr>
              <a:t>espira</a:t>
            </a:r>
            <a:r>
              <a:rPr sz="2000" spc="-20" dirty="0" smtClean="0">
                <a:latin typeface="Times New Roman"/>
                <a:cs typeface="Times New Roman"/>
              </a:rPr>
              <a:t>t</a:t>
            </a:r>
            <a:r>
              <a:rPr sz="2000" spc="-10" dirty="0" smtClean="0">
                <a:latin typeface="Times New Roman"/>
                <a:cs typeface="Times New Roman"/>
              </a:rPr>
              <a:t>a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e</a:t>
            </a:r>
            <a:r>
              <a:rPr sz="2000" spc="-10" dirty="0" smtClean="0">
                <a:latin typeface="Times New Roman"/>
                <a:cs typeface="Times New Roman"/>
              </a:rPr>
              <a:t>d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inspirat</a:t>
            </a:r>
            <a:r>
              <a:rPr sz="2000" spc="-10" dirty="0" smtClean="0">
                <a:latin typeface="Times New Roman"/>
                <a:cs typeface="Times New Roman"/>
              </a:rPr>
              <a:t>a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comport</a:t>
            </a:r>
            <a:r>
              <a:rPr sz="2000" spc="-10" dirty="0" smtClean="0">
                <a:latin typeface="Times New Roman"/>
                <a:cs typeface="Times New Roman"/>
              </a:rPr>
              <a:t>a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un</a:t>
            </a:r>
            <a:r>
              <a:rPr sz="2000" spc="-10" dirty="0" smtClean="0">
                <a:latin typeface="Times New Roman"/>
                <a:cs typeface="Times New Roman"/>
              </a:rPr>
              <a:t>a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perdit</a:t>
            </a:r>
            <a:r>
              <a:rPr sz="2000" spc="-10" dirty="0" smtClean="0">
                <a:latin typeface="Times New Roman"/>
                <a:cs typeface="Times New Roman"/>
              </a:rPr>
              <a:t>a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di calor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sensibil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latent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par</a:t>
            </a:r>
            <a:r>
              <a:rPr sz="2000" spc="-10" dirty="0" smtClean="0">
                <a:latin typeface="Times New Roman"/>
                <a:cs typeface="Times New Roman"/>
              </a:rPr>
              <a:t>i</a:t>
            </a:r>
            <a:r>
              <a:rPr sz="2000" spc="-15" dirty="0" smtClean="0">
                <a:latin typeface="Times New Roman"/>
                <a:cs typeface="Times New Roman"/>
              </a:rPr>
              <a:t> a: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90191" y="1407667"/>
            <a:ext cx="3093719" cy="2429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23266" y="3186321"/>
            <a:ext cx="2278833" cy="845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41350" algn="l"/>
              </a:tabLst>
            </a:pPr>
            <a:r>
              <a:rPr sz="2050" spc="-515" dirty="0" smtClean="0">
                <a:latin typeface="Meiryo"/>
                <a:cs typeface="Meiryo"/>
              </a:rPr>
              <a:t>=</a:t>
            </a:r>
            <a:r>
              <a:rPr sz="2050" spc="-215" dirty="0" smtClean="0">
                <a:latin typeface="Meiryo"/>
                <a:cs typeface="Meiryo"/>
              </a:rPr>
              <a:t> </a:t>
            </a:r>
            <a:r>
              <a:rPr sz="2050" i="1" spc="-990" dirty="0" smtClean="0">
                <a:latin typeface="Times New Roman"/>
                <a:cs typeface="Times New Roman"/>
              </a:rPr>
              <a:t>m</a:t>
            </a:r>
            <a:r>
              <a:rPr sz="3075" spc="172" baseline="2710" dirty="0" smtClean="0">
                <a:latin typeface="Arial"/>
                <a:cs typeface="Arial"/>
              </a:rPr>
              <a:t> 	</a:t>
            </a:r>
            <a:r>
              <a:rPr sz="2050" spc="-204" dirty="0" smtClean="0">
                <a:latin typeface="Meiryo"/>
                <a:cs typeface="Meiryo"/>
              </a:rPr>
              <a:t>⋅</a:t>
            </a:r>
            <a:r>
              <a:rPr sz="2050" spc="-470" dirty="0" smtClean="0">
                <a:latin typeface="Meiryo"/>
                <a:cs typeface="Meiryo"/>
              </a:rPr>
              <a:t> </a:t>
            </a:r>
            <a:r>
              <a:rPr sz="2050" i="1" spc="160" dirty="0" smtClean="0">
                <a:latin typeface="Times New Roman"/>
                <a:cs typeface="Times New Roman"/>
              </a:rPr>
              <a:t>c</a:t>
            </a:r>
            <a:r>
              <a:rPr sz="1800" i="1" spc="135" baseline="-23148" dirty="0" smtClean="0">
                <a:latin typeface="Times New Roman"/>
                <a:cs typeface="Times New Roman"/>
              </a:rPr>
              <a:t>p</a:t>
            </a:r>
            <a:r>
              <a:rPr sz="1800" spc="75" baseline="-23148" dirty="0" smtClean="0">
                <a:latin typeface="Times New Roman"/>
                <a:cs typeface="Times New Roman"/>
              </a:rPr>
              <a:t>,</a:t>
            </a:r>
            <a:r>
              <a:rPr sz="1800" i="1" spc="7" baseline="-23148" dirty="0" smtClean="0">
                <a:latin typeface="Times New Roman"/>
                <a:cs typeface="Times New Roman"/>
              </a:rPr>
              <a:t>a</a:t>
            </a:r>
            <a:r>
              <a:rPr sz="1800" i="1" spc="-52" baseline="-23148" dirty="0" smtClean="0">
                <a:latin typeface="Times New Roman"/>
                <a:cs typeface="Times New Roman"/>
              </a:rPr>
              <a:t> </a:t>
            </a:r>
            <a:r>
              <a:rPr sz="2050" spc="-10" dirty="0" smtClean="0">
                <a:latin typeface="Times New Roman"/>
                <a:cs typeface="Times New Roman"/>
              </a:rPr>
              <a:t>(</a:t>
            </a:r>
            <a:r>
              <a:rPr sz="2050" i="1" spc="50" dirty="0" smtClean="0">
                <a:latin typeface="Times New Roman"/>
                <a:cs typeface="Times New Roman"/>
              </a:rPr>
              <a:t>t</a:t>
            </a:r>
            <a:r>
              <a:rPr sz="1800" i="1" spc="7" baseline="-23148" dirty="0" smtClean="0">
                <a:latin typeface="Times New Roman"/>
                <a:cs typeface="Times New Roman"/>
              </a:rPr>
              <a:t>es </a:t>
            </a:r>
            <a:r>
              <a:rPr sz="1800" i="1" spc="-7" baseline="-23148" dirty="0" smtClean="0">
                <a:latin typeface="Times New Roman"/>
                <a:cs typeface="Times New Roman"/>
              </a:rPr>
              <a:t> </a:t>
            </a:r>
            <a:r>
              <a:rPr sz="2050" spc="-185" dirty="0" smtClean="0">
                <a:latin typeface="Meiryo"/>
                <a:cs typeface="Meiryo"/>
              </a:rPr>
              <a:t>−</a:t>
            </a:r>
            <a:r>
              <a:rPr sz="2050" spc="-409" dirty="0" smtClean="0">
                <a:latin typeface="Meiryo"/>
                <a:cs typeface="Meiryo"/>
              </a:rPr>
              <a:t> </a:t>
            </a:r>
            <a:r>
              <a:rPr sz="2050" i="1" spc="75" dirty="0" smtClean="0">
                <a:latin typeface="Times New Roman"/>
                <a:cs typeface="Times New Roman"/>
              </a:rPr>
              <a:t>t</a:t>
            </a:r>
            <a:r>
              <a:rPr sz="1800" i="1" spc="7" baseline="-23148" dirty="0" smtClean="0">
                <a:latin typeface="Times New Roman"/>
                <a:cs typeface="Times New Roman"/>
              </a:rPr>
              <a:t>a</a:t>
            </a:r>
            <a:r>
              <a:rPr sz="1800" i="1" spc="-52" baseline="-23148" dirty="0" smtClean="0">
                <a:latin typeface="Times New Roman"/>
                <a:cs typeface="Times New Roman"/>
              </a:rPr>
              <a:t> </a:t>
            </a:r>
            <a:r>
              <a:rPr sz="2050" spc="5" dirty="0" smtClean="0">
                <a:latin typeface="Times New Roman"/>
                <a:cs typeface="Times New Roman"/>
              </a:rPr>
              <a:t>)</a:t>
            </a:r>
            <a:endParaRPr sz="2050" dirty="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84"/>
              </a:spcBef>
            </a:pPr>
            <a:endParaRPr sz="1200" dirty="0"/>
          </a:p>
          <a:p>
            <a:pPr marL="12700">
              <a:lnSpc>
                <a:spcPct val="100000"/>
              </a:lnSpc>
              <a:tabLst>
                <a:tab pos="641350" algn="l"/>
              </a:tabLst>
            </a:pPr>
            <a:r>
              <a:rPr sz="2050" spc="-515" dirty="0" smtClean="0">
                <a:latin typeface="Meiryo"/>
                <a:cs typeface="Meiryo"/>
              </a:rPr>
              <a:t>=</a:t>
            </a:r>
            <a:r>
              <a:rPr sz="2050" spc="-215" dirty="0" smtClean="0">
                <a:latin typeface="Meiryo"/>
                <a:cs typeface="Meiryo"/>
              </a:rPr>
              <a:t> </a:t>
            </a:r>
            <a:r>
              <a:rPr sz="2050" i="1" spc="-990" dirty="0" smtClean="0">
                <a:latin typeface="Times New Roman"/>
                <a:cs typeface="Times New Roman"/>
              </a:rPr>
              <a:t>m</a:t>
            </a:r>
            <a:r>
              <a:rPr sz="3075" spc="172" baseline="2710" dirty="0" smtClean="0">
                <a:latin typeface="Arial"/>
                <a:cs typeface="Arial"/>
              </a:rPr>
              <a:t> 	</a:t>
            </a:r>
            <a:r>
              <a:rPr sz="2050" spc="-204" dirty="0" smtClean="0">
                <a:latin typeface="Meiryo"/>
                <a:cs typeface="Meiryo"/>
              </a:rPr>
              <a:t>⋅</a:t>
            </a:r>
            <a:r>
              <a:rPr sz="2050" spc="-440" dirty="0" smtClean="0">
                <a:latin typeface="Meiryo"/>
                <a:cs typeface="Meiryo"/>
              </a:rPr>
              <a:t> </a:t>
            </a:r>
            <a:r>
              <a:rPr sz="2050" spc="-165" dirty="0" smtClean="0">
                <a:latin typeface="Meiryo"/>
                <a:cs typeface="Meiryo"/>
              </a:rPr>
              <a:t>Δ</a:t>
            </a:r>
            <a:r>
              <a:rPr sz="2050" i="1" spc="-45" dirty="0" smtClean="0">
                <a:latin typeface="Times New Roman"/>
                <a:cs typeface="Times New Roman"/>
              </a:rPr>
              <a:t>h</a:t>
            </a:r>
            <a:r>
              <a:rPr sz="1800" i="1" spc="7" baseline="-23148" dirty="0" smtClean="0">
                <a:latin typeface="Times New Roman"/>
                <a:cs typeface="Times New Roman"/>
              </a:rPr>
              <a:t>w</a:t>
            </a:r>
            <a:r>
              <a:rPr sz="1800" i="1" spc="-120" baseline="-23148" dirty="0" smtClean="0">
                <a:latin typeface="Times New Roman"/>
                <a:cs typeface="Times New Roman"/>
              </a:rPr>
              <a:t> </a:t>
            </a:r>
            <a:r>
              <a:rPr sz="2050" spc="155" dirty="0" smtClean="0">
                <a:latin typeface="Times New Roman"/>
                <a:cs typeface="Times New Roman"/>
              </a:rPr>
              <a:t>(</a:t>
            </a:r>
            <a:r>
              <a:rPr sz="2050" i="1" spc="-5" dirty="0" smtClean="0">
                <a:latin typeface="Times New Roman"/>
                <a:cs typeface="Times New Roman"/>
              </a:rPr>
              <a:t>x</a:t>
            </a:r>
            <a:r>
              <a:rPr sz="1800" i="1" spc="7" baseline="-23148" dirty="0" smtClean="0">
                <a:latin typeface="Times New Roman"/>
                <a:cs typeface="Times New Roman"/>
              </a:rPr>
              <a:t>es </a:t>
            </a:r>
            <a:r>
              <a:rPr sz="1800" i="1" spc="-7" baseline="-23148" dirty="0" smtClean="0">
                <a:latin typeface="Times New Roman"/>
                <a:cs typeface="Times New Roman"/>
              </a:rPr>
              <a:t> </a:t>
            </a:r>
            <a:r>
              <a:rPr sz="2050" spc="-185" dirty="0" smtClean="0">
                <a:latin typeface="Meiryo"/>
                <a:cs typeface="Meiryo"/>
              </a:rPr>
              <a:t>−</a:t>
            </a:r>
            <a:r>
              <a:rPr sz="2050" spc="-245" dirty="0" smtClean="0">
                <a:latin typeface="Meiryo"/>
                <a:cs typeface="Meiryo"/>
              </a:rPr>
              <a:t> </a:t>
            </a:r>
            <a:r>
              <a:rPr sz="2050" i="1" spc="10" dirty="0" smtClean="0">
                <a:latin typeface="Times New Roman"/>
                <a:cs typeface="Times New Roman"/>
              </a:rPr>
              <a:t>x</a:t>
            </a:r>
            <a:r>
              <a:rPr sz="1800" i="1" spc="7" baseline="-23148" dirty="0" smtClean="0">
                <a:latin typeface="Times New Roman"/>
                <a:cs typeface="Times New Roman"/>
              </a:rPr>
              <a:t>a</a:t>
            </a:r>
            <a:r>
              <a:rPr sz="1800" i="1" spc="-44" baseline="-23148" dirty="0" smtClean="0">
                <a:latin typeface="Times New Roman"/>
                <a:cs typeface="Times New Roman"/>
              </a:rPr>
              <a:t> </a:t>
            </a:r>
            <a:r>
              <a:rPr sz="2050" spc="5" dirty="0" smtClean="0">
                <a:latin typeface="Times New Roman"/>
                <a:cs typeface="Times New Roman"/>
              </a:rPr>
              <a:t>)</a:t>
            </a:r>
            <a:endParaRPr sz="205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60653" y="3089640"/>
            <a:ext cx="396875" cy="942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" marR="12700" indent="-16510">
              <a:lnSpc>
                <a:spcPct val="152200"/>
              </a:lnSpc>
            </a:pPr>
            <a:r>
              <a:rPr sz="3075" i="1" spc="75" baseline="13550" dirty="0" smtClean="0">
                <a:latin typeface="Times New Roman"/>
                <a:cs typeface="Times New Roman"/>
              </a:rPr>
              <a:t>C</a:t>
            </a:r>
            <a:r>
              <a:rPr sz="1200" i="1" spc="0" dirty="0" smtClean="0">
                <a:latin typeface="Times New Roman"/>
                <a:cs typeface="Times New Roman"/>
              </a:rPr>
              <a:t>res </a:t>
            </a:r>
            <a:r>
              <a:rPr sz="3075" i="1" spc="60" baseline="13550" dirty="0" smtClean="0">
                <a:latin typeface="Times New Roman"/>
                <a:cs typeface="Times New Roman"/>
              </a:rPr>
              <a:t>E</a:t>
            </a:r>
            <a:r>
              <a:rPr sz="1200" i="1" spc="0" dirty="0" smtClean="0">
                <a:latin typeface="Times New Roman"/>
                <a:cs typeface="Times New Roman"/>
              </a:rPr>
              <a:t>res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37111" y="3919473"/>
            <a:ext cx="160655" cy="142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i="1" spc="5" dirty="0" smtClean="0">
                <a:latin typeface="Times New Roman"/>
                <a:cs typeface="Times New Roman"/>
              </a:rPr>
              <a:t>res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37111" y="3443992"/>
            <a:ext cx="160655" cy="142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i="1" spc="5" dirty="0" smtClean="0">
                <a:latin typeface="Times New Roman"/>
                <a:cs typeface="Times New Roman"/>
              </a:rPr>
              <a:t>res</a:t>
            </a:r>
            <a:endParaRPr sz="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30365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0" y="0"/>
                </a:moveTo>
                <a:lnTo>
                  <a:pt x="911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66469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89330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8505" rIns="0" bIns="0" rtlCol="0">
            <a:noAutofit/>
          </a:bodyPr>
          <a:lstStyle/>
          <a:p>
            <a:pPr marL="64135">
              <a:lnSpc>
                <a:spcPct val="100000"/>
              </a:lnSpc>
            </a:pPr>
            <a:r>
              <a:rPr sz="3200" b="1" i="1" spc="-15" dirty="0" smtClean="0">
                <a:latin typeface="Times New Roman"/>
                <a:cs typeface="Times New Roman"/>
              </a:rPr>
              <a:t>Parametri benessere termoigrometrico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594" y="1078494"/>
            <a:ext cx="5393055" cy="4897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0" algn="just">
              <a:lnSpc>
                <a:spcPct val="80100"/>
              </a:lnSpc>
              <a:tabLst>
                <a:tab pos="1757680" algn="l"/>
              </a:tabLst>
            </a:pPr>
            <a:r>
              <a:rPr sz="1600" dirty="0" smtClean="0">
                <a:latin typeface="Times New Roman"/>
                <a:cs typeface="Times New Roman"/>
              </a:rPr>
              <a:t>Dall’equazione	di  </a:t>
            </a:r>
            <a:r>
              <a:rPr sz="1600" spc="4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bilancio  </a:t>
            </a:r>
            <a:r>
              <a:rPr sz="1600" spc="4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è  </a:t>
            </a:r>
            <a:r>
              <a:rPr sz="1600" spc="3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Times New Roman"/>
                <a:cs typeface="Times New Roman"/>
              </a:rPr>
              <a:t>p</a:t>
            </a:r>
            <a:r>
              <a:rPr sz="1600" spc="0" dirty="0" smtClean="0">
                <a:latin typeface="Times New Roman"/>
                <a:cs typeface="Times New Roman"/>
              </a:rPr>
              <a:t>ossibile  </a:t>
            </a:r>
            <a:r>
              <a:rPr sz="1600" spc="3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dimostrare  </a:t>
            </a:r>
            <a:r>
              <a:rPr sz="1600" spc="3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che, espli</a:t>
            </a:r>
            <a:r>
              <a:rPr sz="1600" spc="10" dirty="0" smtClean="0">
                <a:latin typeface="Times New Roman"/>
                <a:cs typeface="Times New Roman"/>
              </a:rPr>
              <a:t>c</a:t>
            </a:r>
            <a:r>
              <a:rPr sz="1600" spc="0" dirty="0" smtClean="0">
                <a:latin typeface="Times New Roman"/>
                <a:cs typeface="Times New Roman"/>
              </a:rPr>
              <a:t>it</a:t>
            </a:r>
            <a:r>
              <a:rPr sz="1600" spc="10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ndo  </a:t>
            </a:r>
            <a:r>
              <a:rPr sz="1600" spc="-7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tutti  </a:t>
            </a:r>
            <a:r>
              <a:rPr sz="1600" spc="-7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i  </a:t>
            </a:r>
            <a:r>
              <a:rPr sz="1600" spc="-8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ter</a:t>
            </a:r>
            <a:r>
              <a:rPr sz="1600" spc="5" dirty="0" smtClean="0">
                <a:latin typeface="Times New Roman"/>
                <a:cs typeface="Times New Roman"/>
              </a:rPr>
              <a:t>m</a:t>
            </a:r>
            <a:r>
              <a:rPr sz="1600" spc="0" dirty="0" smtClean="0">
                <a:latin typeface="Times New Roman"/>
                <a:cs typeface="Times New Roman"/>
              </a:rPr>
              <a:t>ini  </a:t>
            </a:r>
            <a:r>
              <a:rPr sz="1600" spc="-8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del  </a:t>
            </a:r>
            <a:r>
              <a:rPr sz="1600" spc="-8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bilancio,  </a:t>
            </a:r>
            <a:r>
              <a:rPr sz="1600" spc="-8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l’equazione  </a:t>
            </a:r>
            <a:r>
              <a:rPr sz="1600" spc="-8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di benessere è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una funzione di: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26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927100">
              <a:lnSpc>
                <a:spcPct val="100000"/>
              </a:lnSpc>
            </a:pPr>
            <a:r>
              <a:rPr sz="1600" spc="-5" dirty="0" smtClean="0">
                <a:latin typeface="Times New Roman"/>
                <a:cs typeface="Times New Roman"/>
              </a:rPr>
              <a:t>S</a:t>
            </a:r>
            <a:r>
              <a:rPr sz="1600" spc="0" dirty="0" smtClean="0">
                <a:latin typeface="Times New Roman"/>
                <a:cs typeface="Times New Roman"/>
              </a:rPr>
              <a:t>=</a:t>
            </a:r>
            <a:r>
              <a:rPr sz="1600" i="1" spc="-5" dirty="0" smtClean="0">
                <a:latin typeface="Times New Roman"/>
                <a:cs typeface="Times New Roman"/>
              </a:rPr>
              <a:t>f</a:t>
            </a:r>
            <a:r>
              <a:rPr sz="1600" spc="0" dirty="0" smtClean="0">
                <a:latin typeface="Times New Roman"/>
                <a:cs typeface="Times New Roman"/>
              </a:rPr>
              <a:t>(M, </a:t>
            </a:r>
            <a:r>
              <a:rPr sz="1600" spc="-5" dirty="0" smtClean="0">
                <a:latin typeface="Times New Roman"/>
                <a:cs typeface="Times New Roman"/>
              </a:rPr>
              <a:t>I</a:t>
            </a:r>
            <a:r>
              <a:rPr sz="1650" spc="-7" baseline="-20202" dirty="0" smtClean="0">
                <a:latin typeface="Times New Roman"/>
                <a:cs typeface="Times New Roman"/>
              </a:rPr>
              <a:t>cl</a:t>
            </a:r>
            <a:r>
              <a:rPr sz="1600" spc="-5" dirty="0" smtClean="0">
                <a:latin typeface="Times New Roman"/>
                <a:cs typeface="Times New Roman"/>
              </a:rPr>
              <a:t>, t</a:t>
            </a:r>
            <a:r>
              <a:rPr sz="1650" spc="-15" baseline="-20202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, </a:t>
            </a:r>
            <a:r>
              <a:rPr sz="1600" spc="5" dirty="0" smtClean="0">
                <a:latin typeface="Times New Roman"/>
                <a:cs typeface="Times New Roman"/>
              </a:rPr>
              <a:t>t</a:t>
            </a:r>
            <a:r>
              <a:rPr sz="1650" spc="-30" baseline="-20202" dirty="0" smtClean="0">
                <a:latin typeface="Times New Roman"/>
                <a:cs typeface="Times New Roman"/>
              </a:rPr>
              <a:t>m</a:t>
            </a:r>
            <a:r>
              <a:rPr sz="1650" spc="-7" baseline="-20202" dirty="0" smtClean="0">
                <a:latin typeface="Times New Roman"/>
                <a:cs typeface="Times New Roman"/>
              </a:rPr>
              <a:t>r</a:t>
            </a:r>
            <a:r>
              <a:rPr sz="1600" spc="-5" dirty="0" smtClean="0">
                <a:latin typeface="Times New Roman"/>
                <a:cs typeface="Times New Roman"/>
              </a:rPr>
              <a:t>, v</a:t>
            </a:r>
            <a:r>
              <a:rPr sz="1650" spc="-7" baseline="-20202" dirty="0" smtClean="0">
                <a:latin typeface="Times New Roman"/>
                <a:cs typeface="Times New Roman"/>
              </a:rPr>
              <a:t>a </a:t>
            </a:r>
            <a:r>
              <a:rPr sz="1600" spc="0" dirty="0" smtClean="0">
                <a:latin typeface="Times New Roman"/>
                <a:cs typeface="Times New Roman"/>
              </a:rPr>
              <a:t>,</a:t>
            </a:r>
            <a:r>
              <a:rPr sz="1600" spc="-5" dirty="0" smtClean="0">
                <a:latin typeface="Times New Roman"/>
                <a:cs typeface="Times New Roman"/>
              </a:rPr>
              <a:t> U.R.</a:t>
            </a:r>
            <a:r>
              <a:rPr sz="1600" spc="0" dirty="0" smtClean="0">
                <a:latin typeface="Times New Roman"/>
                <a:cs typeface="Times New Roman"/>
              </a:rPr>
              <a:t>,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0"/>
              </a:spcBef>
            </a:pPr>
            <a:endParaRPr sz="1300"/>
          </a:p>
          <a:p>
            <a:pPr marL="355600" marR="12700" algn="just">
              <a:lnSpc>
                <a:spcPts val="1540"/>
              </a:lnSpc>
            </a:pPr>
            <a:r>
              <a:rPr sz="1600" dirty="0" smtClean="0">
                <a:latin typeface="Times New Roman"/>
                <a:cs typeface="Times New Roman"/>
              </a:rPr>
              <a:t>I  </a:t>
            </a:r>
            <a:r>
              <a:rPr sz="1600" spc="13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parametri  </a:t>
            </a:r>
            <a:r>
              <a:rPr sz="1600" spc="13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che,  </a:t>
            </a:r>
            <a:r>
              <a:rPr sz="1600" spc="13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influenzando  </a:t>
            </a:r>
            <a:r>
              <a:rPr sz="1600" spc="13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gli  </a:t>
            </a:r>
            <a:r>
              <a:rPr sz="1600" spc="13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sca</a:t>
            </a:r>
            <a:r>
              <a:rPr sz="1600" spc="5" dirty="0" smtClean="0">
                <a:latin typeface="Times New Roman"/>
                <a:cs typeface="Times New Roman"/>
              </a:rPr>
              <a:t>m</a:t>
            </a:r>
            <a:r>
              <a:rPr sz="1600" spc="0" dirty="0" smtClean="0">
                <a:latin typeface="Times New Roman"/>
                <a:cs typeface="Times New Roman"/>
              </a:rPr>
              <a:t>bi  </a:t>
            </a:r>
            <a:r>
              <a:rPr sz="1600" spc="12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t</a:t>
            </a:r>
            <a:r>
              <a:rPr sz="1600" spc="5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r</a:t>
            </a:r>
            <a:r>
              <a:rPr sz="1600" spc="5" dirty="0" smtClean="0">
                <a:latin typeface="Times New Roman"/>
                <a:cs typeface="Times New Roman"/>
              </a:rPr>
              <a:t>m</a:t>
            </a:r>
            <a:r>
              <a:rPr sz="1600" spc="0" dirty="0" smtClean="0">
                <a:latin typeface="Times New Roman"/>
                <a:cs typeface="Times New Roman"/>
              </a:rPr>
              <a:t>ici  </a:t>
            </a:r>
            <a:r>
              <a:rPr sz="1600" spc="13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tra individuo   </a:t>
            </a:r>
            <a:r>
              <a:rPr sz="1600" spc="-7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e   </a:t>
            </a:r>
            <a:r>
              <a:rPr sz="1600" spc="-7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ambiente,   </a:t>
            </a:r>
            <a:r>
              <a:rPr sz="1600" spc="-6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determinano   </a:t>
            </a:r>
            <a:r>
              <a:rPr sz="1600" spc="-6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le   </a:t>
            </a:r>
            <a:r>
              <a:rPr sz="1600" spc="-7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condizioni   </a:t>
            </a:r>
            <a:r>
              <a:rPr sz="1600" spc="-7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di benessere, sono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quindi: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Font typeface="Times New Roman"/>
              <a:buChar char="•"/>
              <a:tabLst>
                <a:tab pos="355600" algn="l"/>
              </a:tabLst>
            </a:pPr>
            <a:r>
              <a:rPr sz="1600" b="1" dirty="0" smtClean="0">
                <a:latin typeface="Times New Roman"/>
                <a:cs typeface="Times New Roman"/>
              </a:rPr>
              <a:t>4 </a:t>
            </a:r>
            <a:r>
              <a:rPr sz="1600" b="1" spc="-10" dirty="0" smtClean="0">
                <a:latin typeface="Times New Roman"/>
                <a:cs typeface="Times New Roman"/>
              </a:rPr>
              <a:t>p</a:t>
            </a:r>
            <a:r>
              <a:rPr sz="1600" b="1" spc="0" dirty="0" smtClean="0">
                <a:latin typeface="Times New Roman"/>
                <a:cs typeface="Times New Roman"/>
              </a:rPr>
              <a:t>arametri ambientali</a:t>
            </a:r>
            <a:endParaRPr sz="1600">
              <a:latin typeface="Times New Roman"/>
              <a:cs typeface="Times New Roman"/>
            </a:endParaRPr>
          </a:p>
          <a:p>
            <a:pPr marL="755650" marR="13335" lvl="1" indent="-286385">
              <a:lnSpc>
                <a:spcPts val="1540"/>
              </a:lnSpc>
              <a:spcBef>
                <a:spcPts val="370"/>
              </a:spcBef>
              <a:buFont typeface="Times New Roman"/>
              <a:buChar char="–"/>
              <a:tabLst>
                <a:tab pos="755650" algn="l"/>
              </a:tabLst>
            </a:pPr>
            <a:r>
              <a:rPr sz="1600" spc="-5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a </a:t>
            </a:r>
            <a:r>
              <a:rPr sz="1600" spc="-95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temperatura </a:t>
            </a:r>
            <a:r>
              <a:rPr sz="1600" b="1" spc="-85" dirty="0" smtClean="0">
                <a:latin typeface="Times New Roman"/>
                <a:cs typeface="Times New Roman"/>
              </a:rPr>
              <a:t> </a:t>
            </a:r>
            <a:r>
              <a:rPr sz="1600" b="1" spc="-10" dirty="0" smtClean="0">
                <a:latin typeface="Times New Roman"/>
                <a:cs typeface="Times New Roman"/>
              </a:rPr>
              <a:t>d</a:t>
            </a:r>
            <a:r>
              <a:rPr sz="1600" b="1" spc="0" dirty="0" smtClean="0">
                <a:latin typeface="Times New Roman"/>
                <a:cs typeface="Times New Roman"/>
              </a:rPr>
              <a:t>ell'aria </a:t>
            </a:r>
            <a:r>
              <a:rPr sz="1600" b="1" spc="-85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ambient</a:t>
            </a:r>
            <a:r>
              <a:rPr sz="1600" b="1" spc="-5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, </a:t>
            </a:r>
            <a:r>
              <a:rPr sz="1600" spc="-9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che </a:t>
            </a:r>
            <a:r>
              <a:rPr sz="1600" spc="-9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influenza </a:t>
            </a:r>
            <a:r>
              <a:rPr sz="1600" spc="-8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gli scambi t</a:t>
            </a:r>
            <a:r>
              <a:rPr sz="1600" spc="5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r</a:t>
            </a:r>
            <a:r>
              <a:rPr sz="1600" spc="5" dirty="0" smtClean="0">
                <a:latin typeface="Times New Roman"/>
                <a:cs typeface="Times New Roman"/>
              </a:rPr>
              <a:t>m</a:t>
            </a:r>
            <a:r>
              <a:rPr sz="1600" spc="0" dirty="0" smtClean="0">
                <a:latin typeface="Times New Roman"/>
                <a:cs typeface="Times New Roman"/>
              </a:rPr>
              <a:t>i</a:t>
            </a:r>
            <a:r>
              <a:rPr sz="1600" spc="5" dirty="0" smtClean="0">
                <a:latin typeface="Times New Roman"/>
                <a:cs typeface="Times New Roman"/>
              </a:rPr>
              <a:t>c</a:t>
            </a:r>
            <a:r>
              <a:rPr sz="1600" spc="0" dirty="0" smtClean="0">
                <a:latin typeface="Times New Roman"/>
                <a:cs typeface="Times New Roman"/>
              </a:rPr>
              <a:t>i convettivi;</a:t>
            </a:r>
            <a:endParaRPr sz="1600">
              <a:latin typeface="Times New Roman"/>
              <a:cs typeface="Times New Roman"/>
            </a:endParaRPr>
          </a:p>
          <a:p>
            <a:pPr marL="755650" marR="13335" lvl="1" indent="-285750">
              <a:lnSpc>
                <a:spcPts val="1540"/>
              </a:lnSpc>
              <a:spcBef>
                <a:spcPts val="385"/>
              </a:spcBef>
              <a:buFont typeface="Times New Roman"/>
              <a:buChar char="–"/>
              <a:tabLst>
                <a:tab pos="755650" algn="l"/>
                <a:tab pos="1037590" algn="l"/>
                <a:tab pos="2269490" algn="l"/>
                <a:tab pos="2934335" algn="l"/>
                <a:tab pos="3854450" algn="l"/>
                <a:tab pos="4271010" algn="l"/>
                <a:tab pos="5163185" algn="l"/>
              </a:tabLst>
            </a:pPr>
            <a:r>
              <a:rPr sz="1600" spc="-5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a	</a:t>
            </a:r>
            <a:r>
              <a:rPr sz="1600" b="1" spc="0" dirty="0" smtClean="0">
                <a:latin typeface="Times New Roman"/>
                <a:cs typeface="Times New Roman"/>
              </a:rPr>
              <a:t>temperatura	media	radiante</a:t>
            </a:r>
            <a:r>
              <a:rPr sz="1600" spc="0" dirty="0" smtClean="0">
                <a:latin typeface="Times New Roman"/>
                <a:cs typeface="Times New Roman"/>
              </a:rPr>
              <a:t>,	che	influenza	gli scambi t</a:t>
            </a:r>
            <a:r>
              <a:rPr sz="1600" spc="5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r</a:t>
            </a:r>
            <a:r>
              <a:rPr sz="1600" spc="5" dirty="0" smtClean="0">
                <a:latin typeface="Times New Roman"/>
                <a:cs typeface="Times New Roman"/>
              </a:rPr>
              <a:t>m</a:t>
            </a:r>
            <a:r>
              <a:rPr sz="1600" spc="0" dirty="0" smtClean="0">
                <a:latin typeface="Times New Roman"/>
                <a:cs typeface="Times New Roman"/>
              </a:rPr>
              <a:t>i</a:t>
            </a:r>
            <a:r>
              <a:rPr sz="1600" spc="5" dirty="0" smtClean="0">
                <a:latin typeface="Times New Roman"/>
                <a:cs typeface="Times New Roman"/>
              </a:rPr>
              <a:t>c</a:t>
            </a:r>
            <a:r>
              <a:rPr sz="1600" spc="0" dirty="0" smtClean="0">
                <a:latin typeface="Times New Roman"/>
                <a:cs typeface="Times New Roman"/>
              </a:rPr>
              <a:t>i radi</a:t>
            </a:r>
            <a:r>
              <a:rPr sz="1600" spc="5" dirty="0" smtClean="0">
                <a:latin typeface="Times New Roman"/>
                <a:cs typeface="Times New Roman"/>
              </a:rPr>
              <a:t>at</a:t>
            </a:r>
            <a:r>
              <a:rPr sz="1600" spc="0" dirty="0" smtClean="0">
                <a:latin typeface="Times New Roman"/>
                <a:cs typeface="Times New Roman"/>
              </a:rPr>
              <a:t>ivi;</a:t>
            </a:r>
            <a:endParaRPr sz="1600">
              <a:latin typeface="Times New Roman"/>
              <a:cs typeface="Times New Roman"/>
            </a:endParaRPr>
          </a:p>
          <a:p>
            <a:pPr marL="755650" marR="14604" lvl="1" indent="-286385">
              <a:lnSpc>
                <a:spcPts val="1540"/>
              </a:lnSpc>
              <a:spcBef>
                <a:spcPts val="385"/>
              </a:spcBef>
              <a:buFont typeface="Times New Roman"/>
              <a:buChar char="–"/>
              <a:tabLst>
                <a:tab pos="755650" algn="l"/>
              </a:tabLst>
            </a:pPr>
            <a:r>
              <a:rPr sz="1600" spc="-5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80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velocità</a:t>
            </a:r>
            <a:r>
              <a:rPr sz="1600" b="1" spc="75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relativa</a:t>
            </a:r>
            <a:r>
              <a:rPr sz="1600" b="1" spc="75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dell'ari</a:t>
            </a:r>
            <a:r>
              <a:rPr sz="1600" b="1" spc="-10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,</a:t>
            </a:r>
            <a:r>
              <a:rPr sz="1600" spc="8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che</a:t>
            </a:r>
            <a:r>
              <a:rPr sz="1600" spc="8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in</a:t>
            </a:r>
            <a:r>
              <a:rPr sz="1600" spc="5" dirty="0" smtClean="0">
                <a:latin typeface="Times New Roman"/>
                <a:cs typeface="Times New Roman"/>
              </a:rPr>
              <a:t>f</a:t>
            </a:r>
            <a:r>
              <a:rPr sz="1600" spc="-5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uenza</a:t>
            </a:r>
            <a:r>
              <a:rPr sz="1600" spc="8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gli</a:t>
            </a:r>
            <a:r>
              <a:rPr sz="1600" spc="9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scambio ter</a:t>
            </a:r>
            <a:r>
              <a:rPr sz="1600" spc="5" dirty="0" smtClean="0">
                <a:latin typeface="Times New Roman"/>
                <a:cs typeface="Times New Roman"/>
              </a:rPr>
              <a:t>m</a:t>
            </a:r>
            <a:r>
              <a:rPr sz="1600" spc="0" dirty="0" smtClean="0">
                <a:latin typeface="Times New Roman"/>
                <a:cs typeface="Times New Roman"/>
              </a:rPr>
              <a:t>ici </a:t>
            </a:r>
            <a:r>
              <a:rPr sz="1600" spc="5" dirty="0" smtClean="0">
                <a:latin typeface="Times New Roman"/>
                <a:cs typeface="Times New Roman"/>
              </a:rPr>
              <a:t>c</a:t>
            </a:r>
            <a:r>
              <a:rPr sz="1600" spc="0" dirty="0" smtClean="0">
                <a:latin typeface="Times New Roman"/>
                <a:cs typeface="Times New Roman"/>
              </a:rPr>
              <a:t>onvettivi;</a:t>
            </a:r>
            <a:endParaRPr sz="1600">
              <a:latin typeface="Times New Roman"/>
              <a:cs typeface="Times New Roman"/>
            </a:endParaRPr>
          </a:p>
          <a:p>
            <a:pPr marL="755650" marR="13335" lvl="1" indent="-285750">
              <a:lnSpc>
                <a:spcPts val="1540"/>
              </a:lnSpc>
              <a:spcBef>
                <a:spcPts val="380"/>
              </a:spcBef>
              <a:buFont typeface="Times New Roman"/>
              <a:buChar char="–"/>
              <a:tabLst>
                <a:tab pos="755650" algn="l"/>
              </a:tabLst>
            </a:pPr>
            <a:r>
              <a:rPr sz="1600" spc="-5" dirty="0" smtClean="0">
                <a:latin typeface="Times New Roman"/>
                <a:cs typeface="Times New Roman"/>
              </a:rPr>
              <a:t>l'</a:t>
            </a:r>
            <a:r>
              <a:rPr sz="1600" b="1" spc="0" dirty="0" smtClean="0">
                <a:latin typeface="Times New Roman"/>
                <a:cs typeface="Times New Roman"/>
              </a:rPr>
              <a:t>umidità </a:t>
            </a:r>
            <a:r>
              <a:rPr sz="1600" b="1" spc="-105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relativa </a:t>
            </a:r>
            <a:r>
              <a:rPr sz="1600" b="1" spc="-110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dell'aria</a:t>
            </a:r>
            <a:r>
              <a:rPr sz="1600" spc="0" dirty="0" smtClean="0">
                <a:latin typeface="Times New Roman"/>
                <a:cs typeface="Times New Roman"/>
              </a:rPr>
              <a:t>, </a:t>
            </a:r>
            <a:r>
              <a:rPr sz="1600" spc="-114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che </a:t>
            </a:r>
            <a:r>
              <a:rPr sz="1600" spc="-114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influenza </a:t>
            </a:r>
            <a:r>
              <a:rPr sz="1600" spc="-1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lo </a:t>
            </a:r>
            <a:r>
              <a:rPr sz="1600" spc="-10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scambio evaporativo </a:t>
            </a:r>
            <a:r>
              <a:rPr sz="1600" spc="-5" dirty="0" smtClean="0">
                <a:latin typeface="Times New Roman"/>
                <a:cs typeface="Times New Roman"/>
              </a:rPr>
              <a:t>d</a:t>
            </a:r>
            <a:r>
              <a:rPr sz="1600" spc="0" dirty="0" smtClean="0">
                <a:latin typeface="Times New Roman"/>
                <a:cs typeface="Times New Roman"/>
              </a:rPr>
              <a:t>al corpo.</a:t>
            </a:r>
            <a:endParaRPr sz="16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  <a:tabLst>
                <a:tab pos="354965" algn="l"/>
              </a:tabLst>
            </a:pPr>
            <a:r>
              <a:rPr sz="1600" b="1" dirty="0" smtClean="0">
                <a:latin typeface="Times New Roman"/>
                <a:cs typeface="Times New Roman"/>
              </a:rPr>
              <a:t>2</a:t>
            </a:r>
            <a:r>
              <a:rPr sz="1600" b="1" spc="5" dirty="0" smtClean="0">
                <a:latin typeface="Times New Roman"/>
                <a:cs typeface="Times New Roman"/>
              </a:rPr>
              <a:t> </a:t>
            </a:r>
            <a:r>
              <a:rPr sz="1600" b="1" spc="-10" dirty="0" smtClean="0">
                <a:latin typeface="Times New Roman"/>
                <a:cs typeface="Times New Roman"/>
              </a:rPr>
              <a:t>p</a:t>
            </a:r>
            <a:r>
              <a:rPr sz="1600" b="1" spc="0" dirty="0" smtClean="0">
                <a:latin typeface="Times New Roman"/>
                <a:cs typeface="Times New Roman"/>
              </a:rPr>
              <a:t>arametri</a:t>
            </a:r>
            <a:r>
              <a:rPr sz="1600" b="1" spc="5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individuali</a:t>
            </a:r>
            <a:endParaRPr sz="1600">
              <a:latin typeface="Times New Roman"/>
              <a:cs typeface="Times New Roman"/>
            </a:endParaRPr>
          </a:p>
          <a:p>
            <a:pPr marL="755015" lvl="1" indent="-285750">
              <a:lnSpc>
                <a:spcPct val="100000"/>
              </a:lnSpc>
              <a:spcBef>
                <a:spcPts val="5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1600" spc="5" dirty="0" smtClean="0">
                <a:latin typeface="Times New Roman"/>
                <a:cs typeface="Times New Roman"/>
              </a:rPr>
              <a:t>i</a:t>
            </a:r>
            <a:r>
              <a:rPr sz="1600" spc="0" dirty="0" smtClean="0">
                <a:latin typeface="Times New Roman"/>
                <a:cs typeface="Times New Roman"/>
              </a:rPr>
              <a:t>l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dispendio metabolico</a:t>
            </a:r>
            <a:r>
              <a:rPr sz="1600" b="1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M (correlato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all’attività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svolta)</a:t>
            </a:r>
            <a:endParaRPr sz="1600">
              <a:latin typeface="Times New Roman"/>
              <a:cs typeface="Times New Roman"/>
            </a:endParaRPr>
          </a:p>
          <a:p>
            <a:pPr marL="755015" marR="12700" lvl="1" indent="-286385">
              <a:lnSpc>
                <a:spcPts val="1540"/>
              </a:lnSpc>
              <a:spcBef>
                <a:spcPts val="370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1600" spc="-5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a </a:t>
            </a:r>
            <a:r>
              <a:rPr sz="1600" spc="-95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resi</a:t>
            </a:r>
            <a:r>
              <a:rPr sz="1600" b="1" spc="5" dirty="0" smtClean="0">
                <a:latin typeface="Times New Roman"/>
                <a:cs typeface="Times New Roman"/>
              </a:rPr>
              <a:t>st</a:t>
            </a:r>
            <a:r>
              <a:rPr sz="1600" b="1" spc="0" dirty="0" smtClean="0">
                <a:latin typeface="Times New Roman"/>
                <a:cs typeface="Times New Roman"/>
              </a:rPr>
              <a:t>enza </a:t>
            </a:r>
            <a:r>
              <a:rPr sz="1600" b="1" spc="-100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termica </a:t>
            </a:r>
            <a:r>
              <a:rPr sz="1600" b="1" spc="-100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condut</a:t>
            </a:r>
            <a:r>
              <a:rPr sz="1600" b="1" spc="5" dirty="0" smtClean="0">
                <a:latin typeface="Times New Roman"/>
                <a:cs typeface="Times New Roman"/>
              </a:rPr>
              <a:t>t</a:t>
            </a:r>
            <a:r>
              <a:rPr sz="1600" b="1" spc="-5" dirty="0" smtClean="0">
                <a:latin typeface="Times New Roman"/>
                <a:cs typeface="Times New Roman"/>
              </a:rPr>
              <a:t>i</a:t>
            </a:r>
            <a:r>
              <a:rPr sz="1600" b="1" spc="0" dirty="0" smtClean="0">
                <a:latin typeface="Times New Roman"/>
                <a:cs typeface="Times New Roman"/>
              </a:rPr>
              <a:t>va </a:t>
            </a:r>
            <a:r>
              <a:rPr sz="1600" b="1" spc="-90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ed </a:t>
            </a:r>
            <a:r>
              <a:rPr sz="1600" b="1" spc="-90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evaporativa </a:t>
            </a:r>
            <a:r>
              <a:rPr sz="1600" b="1" spc="-8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del vesti</a:t>
            </a:r>
            <a:r>
              <a:rPr sz="1600" spc="10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rio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2215" y="1867916"/>
            <a:ext cx="2647949" cy="320802"/>
          </a:xfrm>
          <a:custGeom>
            <a:avLst/>
            <a:gdLst/>
            <a:ahLst/>
            <a:cxnLst/>
            <a:rect l="l" t="t" r="r" b="b"/>
            <a:pathLst>
              <a:path w="2647950" h="320802">
                <a:moveTo>
                  <a:pt x="0" y="0"/>
                </a:moveTo>
                <a:lnTo>
                  <a:pt x="0" y="320802"/>
                </a:lnTo>
                <a:lnTo>
                  <a:pt x="2647949" y="320801"/>
                </a:lnTo>
                <a:lnTo>
                  <a:pt x="2647949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77115" y="1830577"/>
            <a:ext cx="3060954" cy="3530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30365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0" y="0"/>
                </a:moveTo>
                <a:lnTo>
                  <a:pt x="911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66469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89330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078" rIns="0" bIns="0" rtlCol="0">
            <a:noAutofit/>
          </a:bodyPr>
          <a:lstStyle/>
          <a:p>
            <a:pPr marL="147320">
              <a:lnSpc>
                <a:spcPct val="100000"/>
              </a:lnSpc>
            </a:pPr>
            <a:r>
              <a:rPr sz="3200" b="1" i="1" spc="-20" dirty="0" smtClean="0">
                <a:solidFill>
                  <a:srgbClr val="FF3300"/>
                </a:solidFill>
                <a:latin typeface="Times New Roman"/>
                <a:cs typeface="Times New Roman"/>
              </a:rPr>
              <a:t>Equazione </a:t>
            </a:r>
            <a:r>
              <a:rPr sz="3200" b="1" i="1" spc="-15" dirty="0" smtClean="0">
                <a:solidFill>
                  <a:srgbClr val="FF3300"/>
                </a:solidFill>
                <a:latin typeface="Times New Roman"/>
                <a:cs typeface="Times New Roman"/>
              </a:rPr>
              <a:t>del benessere di </a:t>
            </a:r>
            <a:r>
              <a:rPr sz="3200" b="1" i="1" spc="-25" dirty="0" smtClean="0">
                <a:solidFill>
                  <a:srgbClr val="FF3300"/>
                </a:solidFill>
                <a:latin typeface="Times New Roman"/>
                <a:cs typeface="Times New Roman"/>
              </a:rPr>
              <a:t>FANGER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marR="474980" indent="-342900">
              <a:lnSpc>
                <a:spcPct val="100299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1600" spc="-10" dirty="0" smtClean="0">
                <a:latin typeface="Times New Roman"/>
                <a:cs typeface="Times New Roman"/>
              </a:rPr>
              <a:t>U</a:t>
            </a:r>
            <a:r>
              <a:rPr sz="1600" spc="0" dirty="0" smtClean="0">
                <a:latin typeface="Times New Roman"/>
                <a:cs typeface="Times New Roman"/>
              </a:rPr>
              <a:t>na prima condizione perché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si abbia benes</a:t>
            </a:r>
            <a:r>
              <a:rPr sz="1600" spc="-10" dirty="0" smtClean="0">
                <a:latin typeface="Times New Roman"/>
                <a:cs typeface="Times New Roman"/>
              </a:rPr>
              <a:t>s</a:t>
            </a:r>
            <a:r>
              <a:rPr sz="1600" spc="0" dirty="0" smtClean="0">
                <a:latin typeface="Times New Roman"/>
                <a:cs typeface="Times New Roman"/>
              </a:rPr>
              <a:t>ere è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Times New Roman"/>
                <a:cs typeface="Times New Roman"/>
              </a:rPr>
              <a:t>c</a:t>
            </a:r>
            <a:r>
              <a:rPr sz="1600" spc="0" dirty="0" smtClean="0">
                <a:latin typeface="Times New Roman"/>
                <a:cs typeface="Times New Roman"/>
              </a:rPr>
              <a:t>he nell’equazione di bilancio si mantenga costante l’energia interna del corpo S=0</a:t>
            </a:r>
            <a:endParaRPr sz="1600">
              <a:latin typeface="Times New Roman"/>
              <a:cs typeface="Times New Roman"/>
            </a:endParaRPr>
          </a:p>
          <a:p>
            <a:pPr marL="354965" marR="12700" indent="-342900">
              <a:lnSpc>
                <a:spcPct val="100099"/>
              </a:lnSpc>
              <a:spcBef>
                <a:spcPts val="395"/>
              </a:spcBef>
              <a:buFont typeface="Times New Roman"/>
              <a:buChar char="•"/>
              <a:tabLst>
                <a:tab pos="354965" algn="l"/>
              </a:tabLst>
            </a:pPr>
            <a:r>
              <a:rPr sz="1600" spc="-5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a verifica dell’equazione di bilancio è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pe</a:t>
            </a:r>
            <a:r>
              <a:rPr sz="1600" spc="-15" dirty="0" smtClean="0">
                <a:latin typeface="Times New Roman"/>
                <a:cs typeface="Times New Roman"/>
              </a:rPr>
              <a:t>r</a:t>
            </a:r>
            <a:r>
              <a:rPr sz="1600" spc="0" dirty="0" smtClean="0">
                <a:latin typeface="Times New Roman"/>
                <a:cs typeface="Times New Roman"/>
              </a:rPr>
              <a:t>ò soltanto una condizione necessaria ma non sufficiente per raggiungere il benes</a:t>
            </a:r>
            <a:r>
              <a:rPr sz="1600" spc="-10" dirty="0" smtClean="0">
                <a:latin typeface="Times New Roman"/>
                <a:cs typeface="Times New Roman"/>
              </a:rPr>
              <a:t>s</a:t>
            </a:r>
            <a:r>
              <a:rPr sz="1600" spc="0" dirty="0" smtClean="0">
                <a:latin typeface="Times New Roman"/>
                <a:cs typeface="Times New Roman"/>
              </a:rPr>
              <a:t>ere,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poiché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l’individuo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può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avvertire una sensazione di caldo o di freddo pur trov</a:t>
            </a:r>
            <a:r>
              <a:rPr sz="1600" spc="-5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ndosi in equilibrio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ter</a:t>
            </a:r>
            <a:r>
              <a:rPr sz="1600" spc="5" dirty="0" smtClean="0">
                <a:latin typeface="Times New Roman"/>
                <a:cs typeface="Times New Roman"/>
              </a:rPr>
              <a:t>m</a:t>
            </a:r>
            <a:r>
              <a:rPr sz="1600" spc="0" dirty="0" smtClean="0">
                <a:latin typeface="Times New Roman"/>
                <a:cs typeface="Times New Roman"/>
              </a:rPr>
              <a:t>ico.</a:t>
            </a:r>
            <a:endParaRPr sz="1600">
              <a:latin typeface="Times New Roman"/>
              <a:cs typeface="Times New Roman"/>
            </a:endParaRPr>
          </a:p>
          <a:p>
            <a:pPr marL="354965" marR="60325" indent="-342900">
              <a:lnSpc>
                <a:spcPct val="100099"/>
              </a:lnSpc>
              <a:spcBef>
                <a:spcPts val="395"/>
              </a:spcBef>
              <a:buFont typeface="Times New Roman"/>
              <a:buChar char="•"/>
              <a:tabLst>
                <a:tab pos="354965" algn="l"/>
              </a:tabLst>
            </a:pPr>
            <a:r>
              <a:rPr sz="1600" spc="-5" dirty="0" smtClean="0">
                <a:latin typeface="Times New Roman"/>
                <a:cs typeface="Times New Roman"/>
              </a:rPr>
              <a:t>S</a:t>
            </a:r>
            <a:r>
              <a:rPr sz="1600" spc="0" dirty="0" smtClean="0">
                <a:latin typeface="Times New Roman"/>
                <a:cs typeface="Times New Roman"/>
              </a:rPr>
              <a:t>tudi sperimentali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condotti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da </a:t>
            </a:r>
            <a:r>
              <a:rPr sz="1600" spc="-10" dirty="0" smtClean="0">
                <a:latin typeface="Times New Roman"/>
                <a:cs typeface="Times New Roman"/>
              </a:rPr>
              <a:t>F</a:t>
            </a:r>
            <a:r>
              <a:rPr sz="1600" spc="0" dirty="0" smtClean="0">
                <a:latin typeface="Times New Roman"/>
                <a:cs typeface="Times New Roman"/>
              </a:rPr>
              <a:t>anger su un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campione di 1600 individui hanno messo in luce, in condizioni di bene</a:t>
            </a:r>
            <a:r>
              <a:rPr sz="1600" spc="-5" dirty="0" smtClean="0">
                <a:latin typeface="Times New Roman"/>
                <a:cs typeface="Times New Roman"/>
              </a:rPr>
              <a:t>s</a:t>
            </a:r>
            <a:r>
              <a:rPr sz="1600" spc="0" dirty="0" smtClean="0">
                <a:latin typeface="Times New Roman"/>
                <a:cs typeface="Times New Roman"/>
              </a:rPr>
              <a:t>sere, la dip</a:t>
            </a:r>
            <a:r>
              <a:rPr sz="1600" spc="-5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ndenza della temperatura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della pelle e della sudorazione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dall’attività</a:t>
            </a:r>
            <a:r>
              <a:rPr sz="1600" spc="5" dirty="0" smtClean="0">
                <a:latin typeface="Times New Roman"/>
                <a:cs typeface="Times New Roman"/>
              </a:rPr>
              <a:t> m</a:t>
            </a:r>
            <a:r>
              <a:rPr sz="1600" spc="0" dirty="0" smtClean="0">
                <a:latin typeface="Times New Roman"/>
                <a:cs typeface="Times New Roman"/>
              </a:rPr>
              <a:t>etabolic</a:t>
            </a:r>
            <a:r>
              <a:rPr sz="1600" spc="5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355600" marR="47625" indent="-343535">
              <a:lnSpc>
                <a:spcPct val="100200"/>
              </a:lnSpc>
              <a:spcBef>
                <a:spcPts val="390"/>
              </a:spcBef>
              <a:buFont typeface="Times New Roman"/>
              <a:buChar char="•"/>
              <a:tabLst>
                <a:tab pos="405130" algn="l"/>
              </a:tabLst>
            </a:pPr>
            <a:r>
              <a:rPr sz="1600" dirty="0" smtClean="0">
                <a:latin typeface="Times New Roman"/>
                <a:cs typeface="Times New Roman"/>
              </a:rPr>
              <a:t>Da questi studi è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emerso che, a differenza di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quello che si credeva precedentemente, l’uomo, all’aumentare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dell’attività,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accetta una certa sudorazione, mentre preferisce non sudare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Times New Roman"/>
                <a:cs typeface="Times New Roman"/>
              </a:rPr>
              <a:t>s</a:t>
            </a:r>
            <a:r>
              <a:rPr sz="1600" spc="-5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lamente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quando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Times New Roman"/>
                <a:cs typeface="Times New Roman"/>
              </a:rPr>
              <a:t>s</a:t>
            </a:r>
            <a:r>
              <a:rPr sz="1600" spc="0" dirty="0" smtClean="0">
                <a:latin typeface="Times New Roman"/>
                <a:cs typeface="Times New Roman"/>
              </a:rPr>
              <a:t>volge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attività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seden</a:t>
            </a:r>
            <a:r>
              <a:rPr sz="1600" spc="-5" dirty="0" smtClean="0">
                <a:latin typeface="Times New Roman"/>
                <a:cs typeface="Times New Roman"/>
              </a:rPr>
              <a:t>t</a:t>
            </a:r>
            <a:r>
              <a:rPr sz="1600" spc="0" dirty="0" smtClean="0">
                <a:latin typeface="Times New Roman"/>
                <a:cs typeface="Times New Roman"/>
              </a:rPr>
              <a:t>arie; </a:t>
            </a:r>
            <a:r>
              <a:rPr sz="1600" spc="5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l tempo stesso per le atti</a:t>
            </a:r>
            <a:r>
              <a:rPr sz="1600" spc="10" dirty="0" smtClean="0">
                <a:latin typeface="Times New Roman"/>
                <a:cs typeface="Times New Roman"/>
              </a:rPr>
              <a:t>v</a:t>
            </a:r>
            <a:r>
              <a:rPr sz="1600" spc="0" dirty="0" smtClean="0">
                <a:latin typeface="Times New Roman"/>
                <a:cs typeface="Times New Roman"/>
              </a:rPr>
              <a:t>ità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più intense è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preferita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una temperatura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della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pelle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più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bas</a:t>
            </a:r>
            <a:r>
              <a:rPr sz="1600" spc="-5" dirty="0" smtClean="0">
                <a:latin typeface="Times New Roman"/>
                <a:cs typeface="Times New Roman"/>
              </a:rPr>
              <a:t>s</a:t>
            </a:r>
            <a:r>
              <a:rPr sz="1600" spc="0" dirty="0" smtClean="0">
                <a:latin typeface="Times New Roman"/>
                <a:cs typeface="Times New Roman"/>
              </a:rPr>
              <a:t>a rispetto a quella che si ha per le attività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sedentarie.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80"/>
              </a:spcBef>
            </a:pPr>
            <a:endParaRPr sz="1300"/>
          </a:p>
          <a:p>
            <a:pPr marL="1356995">
              <a:lnSpc>
                <a:spcPct val="100000"/>
              </a:lnSpc>
            </a:pPr>
            <a:r>
              <a:rPr sz="4050" i="1" dirty="0" smtClean="0">
                <a:latin typeface="Times New Roman"/>
                <a:cs typeface="Times New Roman"/>
              </a:rPr>
              <a:t>equazione</a:t>
            </a:r>
            <a:r>
              <a:rPr sz="4050" i="1" spc="-445" dirty="0" smtClean="0">
                <a:latin typeface="Times New Roman"/>
                <a:cs typeface="Times New Roman"/>
              </a:rPr>
              <a:t> </a:t>
            </a:r>
            <a:r>
              <a:rPr sz="4050" i="1" spc="0" dirty="0" smtClean="0">
                <a:latin typeface="Times New Roman"/>
                <a:cs typeface="Times New Roman"/>
              </a:rPr>
              <a:t>di</a:t>
            </a:r>
            <a:r>
              <a:rPr sz="4050" i="1" spc="-225" dirty="0" smtClean="0">
                <a:latin typeface="Times New Roman"/>
                <a:cs typeface="Times New Roman"/>
              </a:rPr>
              <a:t> </a:t>
            </a:r>
            <a:r>
              <a:rPr sz="4050" i="1" spc="0" dirty="0" smtClean="0">
                <a:latin typeface="Times New Roman"/>
                <a:cs typeface="Times New Roman"/>
              </a:rPr>
              <a:t>FANGER</a:t>
            </a:r>
            <a:endParaRPr sz="4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66469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89330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1595" marR="12700" indent="-1319530">
              <a:lnSpc>
                <a:spcPct val="100000"/>
              </a:lnSpc>
            </a:pPr>
            <a:r>
              <a:rPr sz="3200" b="1" i="1" spc="-20" dirty="0" smtClean="0">
                <a:latin typeface="Times New Roman"/>
                <a:cs typeface="Times New Roman"/>
              </a:rPr>
              <a:t>Diagrammi </a:t>
            </a:r>
            <a:r>
              <a:rPr sz="3200" b="1" i="1" spc="-15" dirty="0" smtClean="0">
                <a:latin typeface="Times New Roman"/>
                <a:cs typeface="Times New Roman"/>
              </a:rPr>
              <a:t>del benessere di </a:t>
            </a:r>
            <a:r>
              <a:rPr sz="3200" b="1" i="1" spc="-25" dirty="0" smtClean="0">
                <a:latin typeface="Times New Roman"/>
                <a:cs typeface="Times New Roman"/>
              </a:rPr>
              <a:t>FANGER:</a:t>
            </a:r>
            <a:r>
              <a:rPr sz="3200" b="1" i="1" spc="-15" dirty="0" smtClean="0">
                <a:latin typeface="Times New Roman"/>
                <a:cs typeface="Times New Roman"/>
              </a:rPr>
              <a:t> Correlazione </a:t>
            </a:r>
            <a:r>
              <a:rPr sz="3200" b="1" i="1" spc="-20" dirty="0" smtClean="0">
                <a:latin typeface="Times New Roman"/>
                <a:cs typeface="Times New Roman"/>
              </a:rPr>
              <a:t>UR, </a:t>
            </a:r>
            <a:r>
              <a:rPr sz="3200" b="1" i="1" spc="-10" dirty="0" smtClean="0">
                <a:latin typeface="Times New Roman"/>
                <a:cs typeface="Times New Roman"/>
              </a:rPr>
              <a:t>v</a:t>
            </a:r>
            <a:r>
              <a:rPr sz="3150" b="1" i="1" spc="0" baseline="-21164" dirty="0" smtClean="0">
                <a:latin typeface="Times New Roman"/>
                <a:cs typeface="Times New Roman"/>
              </a:rPr>
              <a:t>a</a:t>
            </a:r>
            <a:r>
              <a:rPr sz="3200" b="1" i="1" spc="-10" dirty="0" smtClean="0">
                <a:latin typeface="Times New Roman"/>
                <a:cs typeface="Times New Roman"/>
              </a:rPr>
              <a:t>,</a:t>
            </a:r>
            <a:r>
              <a:rPr sz="3200" b="1" i="1" spc="-5" dirty="0" smtClean="0">
                <a:latin typeface="Times New Roman"/>
                <a:cs typeface="Times New Roman"/>
              </a:rPr>
              <a:t> </a:t>
            </a:r>
            <a:r>
              <a:rPr sz="3200" b="1" i="1" spc="-20" dirty="0" smtClean="0">
                <a:latin typeface="Times New Roman"/>
                <a:cs typeface="Times New Roman"/>
              </a:rPr>
              <a:t>T</a:t>
            </a:r>
            <a:r>
              <a:rPr sz="3150" b="1" i="1" spc="-30" baseline="-21164" dirty="0" smtClean="0">
                <a:latin typeface="Times New Roman"/>
                <a:cs typeface="Times New Roman"/>
              </a:rPr>
              <a:t>a</a:t>
            </a:r>
            <a:endParaRPr sz="3150" baseline="-21164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80057" y="1121917"/>
            <a:ext cx="4138542" cy="36842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-12700" y="1161267"/>
            <a:ext cx="9144000" cy="5069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4975" marR="4079240" indent="-342900">
              <a:lnSpc>
                <a:spcPct val="100099"/>
              </a:lnSpc>
              <a:buFont typeface="Times New Roman"/>
              <a:buChar char="•"/>
              <a:tabLst>
                <a:tab pos="434975" algn="l"/>
              </a:tabLst>
            </a:pPr>
            <a:r>
              <a:rPr sz="1800" spc="-20" dirty="0" smtClean="0">
                <a:latin typeface="Times New Roman"/>
                <a:cs typeface="Times New Roman"/>
              </a:rPr>
              <a:t>L</a:t>
            </a:r>
            <a:r>
              <a:rPr sz="1800" spc="-10" dirty="0" smtClean="0">
                <a:latin typeface="Times New Roman"/>
                <a:cs typeface="Times New Roman"/>
              </a:rPr>
              <a:t>’equazione del benessere di Fanger può essere risolta (anche in forma grafica) rispetto ad una qualunque delle sei variabili e consente di valutare le condizioni di benessere termico in un ambiente.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 dirty="0"/>
          </a:p>
          <a:p>
            <a:pPr>
              <a:lnSpc>
                <a:spcPts val="1000"/>
              </a:lnSpc>
              <a:spcBef>
                <a:spcPts val="39"/>
              </a:spcBef>
              <a:buFont typeface="Times New Roman"/>
              <a:buChar char="•"/>
            </a:pPr>
            <a:endParaRPr sz="1000" dirty="0"/>
          </a:p>
          <a:p>
            <a:pPr marL="434975" marR="4109720" indent="-342900" algn="just">
              <a:lnSpc>
                <a:spcPct val="100099"/>
              </a:lnSpc>
              <a:buFont typeface="Times New Roman"/>
              <a:buChar char="•"/>
              <a:tabLst>
                <a:tab pos="434975" algn="l"/>
              </a:tabLst>
            </a:pPr>
            <a:r>
              <a:rPr sz="1800" spc="-10" dirty="0" smtClean="0">
                <a:latin typeface="Times New Roman"/>
                <a:cs typeface="Times New Roman"/>
              </a:rPr>
              <a:t>Il diagramma in figura (per un assegnato livello di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15" dirty="0" smtClean="0">
                <a:latin typeface="Times New Roman"/>
                <a:cs typeface="Times New Roman"/>
              </a:rPr>
              <a:t>attivit</a:t>
            </a:r>
            <a:r>
              <a:rPr sz="1800" spc="-10" dirty="0" smtClean="0">
                <a:latin typeface="Times New Roman"/>
                <a:cs typeface="Times New Roman"/>
              </a:rPr>
              <a:t>à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Times New Roman"/>
                <a:cs typeface="Times New Roman"/>
              </a:rPr>
              <a:t>e </a:t>
            </a:r>
            <a:r>
              <a:rPr sz="1800" spc="-15" dirty="0" smtClean="0">
                <a:latin typeface="Times New Roman"/>
                <a:cs typeface="Times New Roman"/>
              </a:rPr>
              <a:t>d</a:t>
            </a:r>
            <a:r>
              <a:rPr sz="1800" spc="-5" dirty="0" smtClean="0">
                <a:latin typeface="Times New Roman"/>
                <a:cs typeface="Times New Roman"/>
              </a:rPr>
              <a:t>i </a:t>
            </a:r>
            <a:r>
              <a:rPr sz="1800" spc="-15" dirty="0" smtClean="0">
                <a:latin typeface="Times New Roman"/>
                <a:cs typeface="Times New Roman"/>
              </a:rPr>
              <a:t>resistenz</a:t>
            </a:r>
            <a:r>
              <a:rPr sz="1800" spc="-10" dirty="0" smtClean="0">
                <a:latin typeface="Times New Roman"/>
                <a:cs typeface="Times New Roman"/>
              </a:rPr>
              <a:t>a </a:t>
            </a:r>
            <a:r>
              <a:rPr sz="1800" spc="-15" dirty="0" smtClean="0">
                <a:latin typeface="Times New Roman"/>
                <a:cs typeface="Times New Roman"/>
              </a:rPr>
              <a:t>termic</a:t>
            </a:r>
            <a:r>
              <a:rPr sz="1800" spc="-10" dirty="0" smtClean="0">
                <a:latin typeface="Times New Roman"/>
                <a:cs typeface="Times New Roman"/>
              </a:rPr>
              <a:t>a </a:t>
            </a:r>
            <a:r>
              <a:rPr sz="1800" spc="-15" dirty="0" smtClean="0">
                <a:latin typeface="Times New Roman"/>
                <a:cs typeface="Times New Roman"/>
              </a:rPr>
              <a:t>dell’abbigliamento)</a:t>
            </a:r>
            <a:r>
              <a:rPr sz="1800" spc="-10" dirty="0" smtClean="0">
                <a:latin typeface="Times New Roman"/>
                <a:cs typeface="Times New Roman"/>
              </a:rPr>
              <a:t> valuta le condizioni di benessere al variare di:</a:t>
            </a:r>
            <a:endParaRPr sz="1800" dirty="0">
              <a:latin typeface="Times New Roman"/>
              <a:cs typeface="Times New Roman"/>
            </a:endParaRPr>
          </a:p>
          <a:p>
            <a:pPr marL="835025" lvl="1" indent="-285750">
              <a:lnSpc>
                <a:spcPct val="100000"/>
              </a:lnSpc>
              <a:spcBef>
                <a:spcPts val="434"/>
              </a:spcBef>
              <a:buFont typeface="Times New Roman"/>
              <a:buChar char="–"/>
              <a:tabLst>
                <a:tab pos="835025" algn="l"/>
              </a:tabLst>
            </a:pPr>
            <a:r>
              <a:rPr sz="1800" spc="-10" dirty="0" smtClean="0">
                <a:latin typeface="Times New Roman"/>
                <a:cs typeface="Times New Roman"/>
              </a:rPr>
              <a:t>l’umidità relativa,</a:t>
            </a:r>
            <a:endParaRPr sz="1800" dirty="0">
              <a:latin typeface="Times New Roman"/>
              <a:cs typeface="Times New Roman"/>
            </a:endParaRPr>
          </a:p>
          <a:p>
            <a:pPr marL="835025" lvl="1" indent="-286385">
              <a:lnSpc>
                <a:spcPct val="100000"/>
              </a:lnSpc>
              <a:spcBef>
                <a:spcPts val="445"/>
              </a:spcBef>
              <a:buFont typeface="Times New Roman"/>
              <a:buChar char="–"/>
              <a:tabLst>
                <a:tab pos="835025" algn="l"/>
              </a:tabLst>
            </a:pPr>
            <a:r>
              <a:rPr sz="1800" spc="-10" dirty="0" smtClean="0">
                <a:latin typeface="Times New Roman"/>
                <a:cs typeface="Times New Roman"/>
              </a:rPr>
              <a:t>la velocità dell’aria</a:t>
            </a:r>
            <a:endParaRPr sz="1800" dirty="0">
              <a:latin typeface="Times New Roman"/>
              <a:cs typeface="Times New Roman"/>
            </a:endParaRPr>
          </a:p>
          <a:p>
            <a:pPr marL="835025" marR="4542790" lvl="1" indent="-285750">
              <a:lnSpc>
                <a:spcPct val="100000"/>
              </a:lnSpc>
              <a:spcBef>
                <a:spcPts val="434"/>
              </a:spcBef>
              <a:buFont typeface="Times New Roman"/>
              <a:buChar char="–"/>
              <a:tabLst>
                <a:tab pos="835025" algn="l"/>
              </a:tabLst>
            </a:pPr>
            <a:r>
              <a:rPr sz="1800" spc="-10" dirty="0" smtClean="0">
                <a:latin typeface="Times New Roman"/>
                <a:cs typeface="Times New Roman"/>
              </a:rPr>
              <a:t>la temperatura dell’ari (supposta pari alla temperatura media radiante)</a:t>
            </a:r>
            <a:endParaRPr sz="1800" dirty="0">
              <a:latin typeface="Times New Roman"/>
              <a:cs typeface="Times New Roman"/>
            </a:endParaRPr>
          </a:p>
          <a:p>
            <a:pPr lvl="1">
              <a:lnSpc>
                <a:spcPts val="1000"/>
              </a:lnSpc>
              <a:buFont typeface="Times New Roman"/>
              <a:buChar char="–"/>
            </a:pPr>
            <a:endParaRPr sz="1000" dirty="0"/>
          </a:p>
          <a:p>
            <a:pPr lvl="1">
              <a:lnSpc>
                <a:spcPts val="1000"/>
              </a:lnSpc>
              <a:buFont typeface="Times New Roman"/>
              <a:buChar char="–"/>
            </a:pPr>
            <a:endParaRPr sz="1000" dirty="0"/>
          </a:p>
          <a:p>
            <a:pPr lvl="1">
              <a:lnSpc>
                <a:spcPts val="1000"/>
              </a:lnSpc>
              <a:spcBef>
                <a:spcPts val="39"/>
              </a:spcBef>
              <a:buFont typeface="Times New Roman"/>
              <a:buChar char="–"/>
            </a:pPr>
            <a:endParaRPr sz="1000" dirty="0"/>
          </a:p>
          <a:p>
            <a:pPr marL="434975" marR="3877310" indent="-342900">
              <a:lnSpc>
                <a:spcPct val="100099"/>
              </a:lnSpc>
              <a:buFont typeface="Times New Roman"/>
              <a:buChar char="•"/>
              <a:tabLst>
                <a:tab pos="434975" algn="l"/>
              </a:tabLst>
            </a:pPr>
            <a:r>
              <a:rPr sz="1800" dirty="0" smtClean="0">
                <a:latin typeface="Times New Roman"/>
                <a:cs typeface="Times New Roman"/>
              </a:rPr>
              <a:t>D</a:t>
            </a:r>
            <a:r>
              <a:rPr sz="1800" spc="-15" dirty="0" smtClean="0">
                <a:latin typeface="Times New Roman"/>
                <a:cs typeface="Times New Roman"/>
              </a:rPr>
              <a:t>a</a:t>
            </a:r>
            <a:r>
              <a:rPr sz="1800" spc="-5" dirty="0" smtClean="0">
                <a:latin typeface="Times New Roman"/>
                <a:cs typeface="Times New Roman"/>
              </a:rPr>
              <a:t>l </a:t>
            </a:r>
            <a:r>
              <a:rPr sz="1800" spc="-15" dirty="0" smtClean="0">
                <a:latin typeface="Times New Roman"/>
                <a:cs typeface="Times New Roman"/>
              </a:rPr>
              <a:t>diagramm</a:t>
            </a:r>
            <a:r>
              <a:rPr sz="1800" spc="-10" dirty="0" smtClean="0">
                <a:latin typeface="Times New Roman"/>
                <a:cs typeface="Times New Roman"/>
              </a:rPr>
              <a:t>a </a:t>
            </a:r>
            <a:r>
              <a:rPr sz="1800" spc="-15" dirty="0" smtClean="0">
                <a:latin typeface="Times New Roman"/>
                <a:cs typeface="Times New Roman"/>
              </a:rPr>
              <a:t>s</a:t>
            </a:r>
            <a:r>
              <a:rPr sz="1800" spc="-5" dirty="0" smtClean="0">
                <a:latin typeface="Times New Roman"/>
                <a:cs typeface="Times New Roman"/>
              </a:rPr>
              <a:t>i </a:t>
            </a:r>
            <a:r>
              <a:rPr sz="1800" spc="-15" dirty="0" smtClean="0">
                <a:latin typeface="Times New Roman"/>
                <a:cs typeface="Times New Roman"/>
              </a:rPr>
              <a:t>not</a:t>
            </a:r>
            <a:r>
              <a:rPr sz="1800" spc="-10" dirty="0" smtClean="0">
                <a:latin typeface="Times New Roman"/>
                <a:cs typeface="Times New Roman"/>
              </a:rPr>
              <a:t>a </a:t>
            </a:r>
            <a:r>
              <a:rPr sz="1800" spc="-15" dirty="0" smtClean="0">
                <a:latin typeface="Times New Roman"/>
                <a:cs typeface="Times New Roman"/>
              </a:rPr>
              <a:t>che</a:t>
            </a:r>
            <a:r>
              <a:rPr sz="1800" spc="-5" dirty="0" smtClean="0">
                <a:latin typeface="Times New Roman"/>
                <a:cs typeface="Times New Roman"/>
              </a:rPr>
              <a:t>, </a:t>
            </a:r>
            <a:r>
              <a:rPr sz="1800" spc="-10" dirty="0" smtClean="0">
                <a:latin typeface="Times New Roman"/>
                <a:cs typeface="Times New Roman"/>
              </a:rPr>
              <a:t>in </a:t>
            </a:r>
            <a:r>
              <a:rPr sz="1800" spc="-15" dirty="0" smtClean="0">
                <a:latin typeface="Times New Roman"/>
                <a:cs typeface="Times New Roman"/>
              </a:rPr>
              <a:t>condizion</a:t>
            </a:r>
            <a:r>
              <a:rPr sz="1800" spc="-5" dirty="0" smtClean="0">
                <a:latin typeface="Times New Roman"/>
                <a:cs typeface="Times New Roman"/>
              </a:rPr>
              <a:t>i </a:t>
            </a:r>
            <a:r>
              <a:rPr sz="1800" spc="-15" dirty="0" smtClean="0">
                <a:latin typeface="Times New Roman"/>
                <a:cs typeface="Times New Roman"/>
              </a:rPr>
              <a:t>di benesser</a:t>
            </a:r>
            <a:r>
              <a:rPr sz="1800" spc="-10" dirty="0" smtClean="0">
                <a:latin typeface="Times New Roman"/>
                <a:cs typeface="Times New Roman"/>
              </a:rPr>
              <a:t>e </a:t>
            </a:r>
            <a:r>
              <a:rPr sz="1800" spc="-15" dirty="0" smtClean="0">
                <a:latin typeface="Times New Roman"/>
                <a:cs typeface="Times New Roman"/>
              </a:rPr>
              <a:t>l’influenz</a:t>
            </a:r>
            <a:r>
              <a:rPr sz="1800" spc="-10" dirty="0" smtClean="0">
                <a:latin typeface="Times New Roman"/>
                <a:cs typeface="Times New Roman"/>
              </a:rPr>
              <a:t>a </a:t>
            </a:r>
            <a:r>
              <a:rPr sz="1800" spc="-15" dirty="0" smtClean="0">
                <a:latin typeface="Times New Roman"/>
                <a:cs typeface="Times New Roman"/>
              </a:rPr>
              <a:t>dell’umidit</a:t>
            </a:r>
            <a:r>
              <a:rPr sz="1800" spc="-10" dirty="0" smtClean="0">
                <a:latin typeface="Times New Roman"/>
                <a:cs typeface="Times New Roman"/>
              </a:rPr>
              <a:t>à </a:t>
            </a:r>
            <a:r>
              <a:rPr sz="1800" spc="-15" dirty="0" smtClean="0">
                <a:latin typeface="Times New Roman"/>
                <a:cs typeface="Times New Roman"/>
              </a:rPr>
              <a:t>dell’ari</a:t>
            </a:r>
            <a:r>
              <a:rPr sz="1800" spc="-10" dirty="0" smtClean="0">
                <a:latin typeface="Times New Roman"/>
                <a:cs typeface="Times New Roman"/>
              </a:rPr>
              <a:t>a </a:t>
            </a:r>
            <a:r>
              <a:rPr sz="1800" spc="-15" dirty="0" smtClean="0">
                <a:latin typeface="Times New Roman"/>
                <a:cs typeface="Times New Roman"/>
              </a:rPr>
              <a:t>si</a:t>
            </a:r>
            <a:r>
              <a:rPr sz="1800" spc="-10" dirty="0" smtClean="0">
                <a:latin typeface="Times New Roman"/>
                <a:cs typeface="Times New Roman"/>
              </a:rPr>
              <a:t>a </a:t>
            </a:r>
            <a:r>
              <a:rPr sz="1800" spc="-15" dirty="0" smtClean="0">
                <a:latin typeface="Times New Roman"/>
                <a:cs typeface="Times New Roman"/>
              </a:rPr>
              <a:t>molto</a:t>
            </a:r>
            <a:r>
              <a:rPr sz="1800" spc="-10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bassa. </a:t>
            </a:r>
            <a:r>
              <a:rPr sz="1800" spc="-15" dirty="0" smtClean="0">
                <a:latin typeface="Times New Roman"/>
                <a:cs typeface="Times New Roman"/>
              </a:rPr>
              <a:t>È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15" dirty="0" smtClean="0">
                <a:latin typeface="Times New Roman"/>
                <a:cs typeface="Times New Roman"/>
              </a:rPr>
              <a:t>c</a:t>
            </a:r>
            <a:r>
              <a:rPr sz="1800" spc="-10" dirty="0" smtClean="0">
                <a:latin typeface="Times New Roman"/>
                <a:cs typeface="Times New Roman"/>
              </a:rPr>
              <a:t>onsigliabile comunque mantenere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34975" algn="l"/>
                <a:tab pos="9130665" algn="l"/>
              </a:tabLst>
            </a:pPr>
            <a:r>
              <a:rPr sz="1800" u="sng" dirty="0" smtClean="0">
                <a:latin typeface="Times New Roman"/>
                <a:cs typeface="Times New Roman"/>
              </a:rPr>
              <a:t> 	</a:t>
            </a:r>
            <a:r>
              <a:rPr sz="1800" u="sng" spc="-10" dirty="0" smtClean="0">
                <a:latin typeface="Times New Roman"/>
                <a:cs typeface="Times New Roman"/>
              </a:rPr>
              <a:t>l’umidità relativa tra </a:t>
            </a:r>
            <a:r>
              <a:rPr sz="1800" u="sng" spc="-5" dirty="0" smtClean="0">
                <a:latin typeface="Times New Roman"/>
                <a:cs typeface="Times New Roman"/>
              </a:rPr>
              <a:t>il 25 </a:t>
            </a:r>
            <a:r>
              <a:rPr sz="1800" u="sng" spc="-10" dirty="0" smtClean="0">
                <a:latin typeface="Times New Roman"/>
                <a:cs typeface="Times New Roman"/>
              </a:rPr>
              <a:t>e </a:t>
            </a:r>
            <a:r>
              <a:rPr sz="1800" u="sng" spc="-5" dirty="0" smtClean="0">
                <a:latin typeface="Times New Roman"/>
                <a:cs typeface="Times New Roman"/>
              </a:rPr>
              <a:t>il 75%. 	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30365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0" y="0"/>
                </a:moveTo>
                <a:lnTo>
                  <a:pt x="911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66469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89330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02230">
              <a:lnSpc>
                <a:spcPct val="100000"/>
              </a:lnSpc>
            </a:pPr>
            <a:r>
              <a:rPr sz="4400" spc="-25" dirty="0" smtClean="0">
                <a:latin typeface="Times New Roman"/>
                <a:cs typeface="Times New Roman"/>
              </a:rPr>
              <a:t>Indice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5080" y="1365250"/>
            <a:ext cx="3900170" cy="4606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0355" algn="ctr">
              <a:lnSpc>
                <a:spcPct val="100000"/>
              </a:lnSpc>
            </a:pPr>
            <a:r>
              <a:rPr sz="1600" b="1" spc="-5" dirty="0" smtClean="0">
                <a:latin typeface="Times New Roman"/>
                <a:cs typeface="Times New Roman"/>
              </a:rPr>
              <a:t>PART</a:t>
            </a:r>
            <a:r>
              <a:rPr sz="1600" b="1" spc="0" dirty="0" smtClean="0">
                <a:latin typeface="Times New Roman"/>
                <a:cs typeface="Times New Roman"/>
              </a:rPr>
              <a:t>E</a:t>
            </a:r>
            <a:r>
              <a:rPr sz="1600" b="1" spc="-10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1</a:t>
            </a:r>
            <a:r>
              <a:rPr sz="1600" b="1" spc="-1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–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Il benessere termoigrometrico</a:t>
            </a:r>
            <a:endParaRPr sz="16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354965" algn="l"/>
              </a:tabLst>
            </a:pPr>
            <a:r>
              <a:rPr sz="1600" spc="-10" dirty="0" smtClean="0">
                <a:latin typeface="Times New Roman"/>
                <a:cs typeface="Times New Roman"/>
              </a:rPr>
              <a:t>G</a:t>
            </a:r>
            <a:r>
              <a:rPr sz="1600" spc="0" dirty="0" smtClean="0">
                <a:latin typeface="Times New Roman"/>
                <a:cs typeface="Times New Roman"/>
              </a:rPr>
              <a:t>eneralità</a:t>
            </a:r>
            <a:endParaRPr sz="16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1600" spc="5" dirty="0" smtClean="0">
                <a:latin typeface="Times New Roman"/>
                <a:cs typeface="Times New Roman"/>
              </a:rPr>
              <a:t>I</a:t>
            </a:r>
            <a:r>
              <a:rPr sz="1600" spc="0" dirty="0" smtClean="0">
                <a:latin typeface="Times New Roman"/>
                <a:cs typeface="Times New Roman"/>
              </a:rPr>
              <a:t>l sistema di termoregolazione</a:t>
            </a:r>
            <a:endParaRPr sz="1600">
              <a:latin typeface="Times New Roman"/>
              <a:cs typeface="Times New Roman"/>
            </a:endParaRPr>
          </a:p>
          <a:p>
            <a:pPr marL="755015" lvl="1" indent="-285750">
              <a:lnSpc>
                <a:spcPct val="100000"/>
              </a:lnSpc>
              <a:spcBef>
                <a:spcPts val="5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1600" spc="5" dirty="0" smtClean="0">
                <a:latin typeface="Times New Roman"/>
                <a:cs typeface="Times New Roman"/>
              </a:rPr>
              <a:t>i</a:t>
            </a:r>
            <a:r>
              <a:rPr sz="1600" spc="0" dirty="0" smtClean="0">
                <a:latin typeface="Times New Roman"/>
                <a:cs typeface="Times New Roman"/>
              </a:rPr>
              <a:t>l sistema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di c</a:t>
            </a:r>
            <a:r>
              <a:rPr sz="1600" spc="-5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ntrollo</a:t>
            </a:r>
            <a:endParaRPr sz="16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5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1600" spc="5" dirty="0" smtClean="0">
                <a:latin typeface="Times New Roman"/>
                <a:cs typeface="Times New Roman"/>
              </a:rPr>
              <a:t>i</a:t>
            </a:r>
            <a:r>
              <a:rPr sz="1600" spc="0" dirty="0" smtClean="0">
                <a:latin typeface="Times New Roman"/>
                <a:cs typeface="Times New Roman"/>
              </a:rPr>
              <a:t>l sistema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di rilevazione</a:t>
            </a:r>
            <a:endParaRPr sz="1600">
              <a:latin typeface="Times New Roman"/>
              <a:cs typeface="Times New Roman"/>
            </a:endParaRPr>
          </a:p>
          <a:p>
            <a:pPr marL="755015" lvl="1" indent="-285750">
              <a:lnSpc>
                <a:spcPct val="100000"/>
              </a:lnSpc>
              <a:spcBef>
                <a:spcPts val="5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1600" spc="5" dirty="0" smtClean="0">
                <a:latin typeface="Times New Roman"/>
                <a:cs typeface="Times New Roman"/>
              </a:rPr>
              <a:t>i</a:t>
            </a:r>
            <a:r>
              <a:rPr sz="1600" spc="0" dirty="0" smtClean="0">
                <a:latin typeface="Times New Roman"/>
                <a:cs typeface="Times New Roman"/>
              </a:rPr>
              <a:t>l sistema di regolazione</a:t>
            </a:r>
            <a:endParaRPr sz="16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354965" algn="l"/>
              </a:tabLst>
            </a:pPr>
            <a:r>
              <a:rPr sz="1600" spc="5" dirty="0" smtClean="0">
                <a:latin typeface="Times New Roman"/>
                <a:cs typeface="Times New Roman"/>
              </a:rPr>
              <a:t>I</a:t>
            </a:r>
            <a:r>
              <a:rPr sz="1600" spc="0" dirty="0" smtClean="0">
                <a:latin typeface="Times New Roman"/>
                <a:cs typeface="Times New Roman"/>
              </a:rPr>
              <a:t>l bilancio energetico</a:t>
            </a:r>
            <a:endParaRPr sz="1600">
              <a:latin typeface="Times New Roman"/>
              <a:cs typeface="Times New Roman"/>
            </a:endParaRPr>
          </a:p>
          <a:p>
            <a:pPr marL="755015" lvl="1" indent="-285750">
              <a:lnSpc>
                <a:spcPct val="100000"/>
              </a:lnSpc>
              <a:spcBef>
                <a:spcPts val="5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1600" spc="5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’equazione di bilancio</a:t>
            </a:r>
            <a:endParaRPr sz="1600">
              <a:latin typeface="Times New Roman"/>
              <a:cs typeface="Times New Roman"/>
            </a:endParaRPr>
          </a:p>
          <a:p>
            <a:pPr marL="755650" lvl="1" indent="-286385">
              <a:lnSpc>
                <a:spcPct val="100000"/>
              </a:lnSpc>
              <a:buFont typeface="Times New Roman"/>
              <a:buChar char="–"/>
              <a:tabLst>
                <a:tab pos="755015" algn="l"/>
              </a:tabLst>
            </a:pPr>
            <a:r>
              <a:rPr sz="1600" dirty="0" smtClean="0">
                <a:latin typeface="Times New Roman"/>
                <a:cs typeface="Times New Roman"/>
              </a:rPr>
              <a:t>l’attività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metabolica</a:t>
            </a:r>
            <a:endParaRPr sz="1600">
              <a:latin typeface="Times New Roman"/>
              <a:cs typeface="Times New Roman"/>
            </a:endParaRPr>
          </a:p>
          <a:p>
            <a:pPr marL="755015" lvl="1" indent="-285750">
              <a:lnSpc>
                <a:spcPct val="100000"/>
              </a:lnSpc>
              <a:spcBef>
                <a:spcPts val="5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1600" spc="-5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e trasformazioni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energetiche</a:t>
            </a:r>
            <a:endParaRPr sz="1600">
              <a:latin typeface="Times New Roman"/>
              <a:cs typeface="Times New Roman"/>
            </a:endParaRPr>
          </a:p>
          <a:p>
            <a:pPr marL="755015" lvl="1" indent="-285750">
              <a:lnSpc>
                <a:spcPct val="100000"/>
              </a:lnSpc>
              <a:spcBef>
                <a:spcPts val="5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1600" spc="-5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a potenza meccanica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ed il rendimento</a:t>
            </a:r>
            <a:endParaRPr sz="1600">
              <a:latin typeface="Times New Roman"/>
              <a:cs typeface="Times New Roman"/>
            </a:endParaRPr>
          </a:p>
          <a:p>
            <a:pPr marL="755650" lvl="1" indent="-286385">
              <a:lnSpc>
                <a:spcPct val="100000"/>
              </a:lnSpc>
              <a:spcBef>
                <a:spcPts val="5"/>
              </a:spcBef>
              <a:buFont typeface="Times New Roman"/>
              <a:buChar char="–"/>
              <a:tabLst>
                <a:tab pos="755650" algn="l"/>
              </a:tabLst>
            </a:pPr>
            <a:r>
              <a:rPr sz="1600" dirty="0" smtClean="0">
                <a:latin typeface="Times New Roman"/>
                <a:cs typeface="Times New Roman"/>
              </a:rPr>
              <a:t>i flussi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termici</a:t>
            </a:r>
            <a:endParaRPr sz="1600">
              <a:latin typeface="Times New Roman"/>
              <a:cs typeface="Times New Roman"/>
            </a:endParaRPr>
          </a:p>
          <a:p>
            <a:pPr marL="755015" lvl="1" indent="-285750">
              <a:lnSpc>
                <a:spcPct val="100000"/>
              </a:lnSpc>
              <a:spcBef>
                <a:spcPts val="5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1600" spc="5" dirty="0" smtClean="0">
                <a:latin typeface="Times New Roman"/>
                <a:cs typeface="Times New Roman"/>
              </a:rPr>
              <a:t>i</a:t>
            </a:r>
            <a:r>
              <a:rPr sz="1600" spc="0" dirty="0" smtClean="0">
                <a:latin typeface="Times New Roman"/>
                <a:cs typeface="Times New Roman"/>
              </a:rPr>
              <a:t>l vestiario</a:t>
            </a:r>
            <a:endParaRPr sz="16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354965" algn="l"/>
              </a:tabLst>
            </a:pPr>
            <a:r>
              <a:rPr sz="1600" dirty="0" smtClean="0">
                <a:latin typeface="Times New Roman"/>
                <a:cs typeface="Times New Roman"/>
              </a:rPr>
              <a:t>I parametri di benessere</a:t>
            </a:r>
            <a:endParaRPr sz="1600">
              <a:latin typeface="Times New Roman"/>
              <a:cs typeface="Times New Roman"/>
            </a:endParaRPr>
          </a:p>
          <a:p>
            <a:pPr marL="755650" lvl="1" indent="-286385">
              <a:lnSpc>
                <a:spcPct val="100000"/>
              </a:lnSpc>
              <a:buFont typeface="Times New Roman"/>
              <a:buChar char="–"/>
              <a:tabLst>
                <a:tab pos="755650" algn="l"/>
              </a:tabLst>
            </a:pPr>
            <a:r>
              <a:rPr sz="1600" dirty="0" smtClean="0">
                <a:latin typeface="Times New Roman"/>
                <a:cs typeface="Times New Roman"/>
              </a:rPr>
              <a:t>l’equazione del benessere di Fanger</a:t>
            </a:r>
            <a:endParaRPr sz="1600">
              <a:latin typeface="Times New Roman"/>
              <a:cs typeface="Times New Roman"/>
            </a:endParaRPr>
          </a:p>
          <a:p>
            <a:pPr marL="755650" lvl="1" indent="-286385">
              <a:lnSpc>
                <a:spcPct val="100000"/>
              </a:lnSpc>
              <a:spcBef>
                <a:spcPts val="5"/>
              </a:spcBef>
              <a:buFont typeface="Times New Roman"/>
              <a:buChar char="–"/>
              <a:tabLst>
                <a:tab pos="755650" algn="l"/>
              </a:tabLst>
            </a:pPr>
            <a:r>
              <a:rPr sz="1600" dirty="0" smtClean="0">
                <a:latin typeface="Times New Roman"/>
                <a:cs typeface="Times New Roman"/>
              </a:rPr>
              <a:t>I diagrammi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del benessere</a:t>
            </a:r>
            <a:endParaRPr sz="1600">
              <a:latin typeface="Times New Roman"/>
              <a:cs typeface="Times New Roman"/>
            </a:endParaRPr>
          </a:p>
          <a:p>
            <a:pPr marL="755650" marR="455930" lvl="1" indent="-286385">
              <a:lnSpc>
                <a:spcPts val="1540"/>
              </a:lnSpc>
              <a:spcBef>
                <a:spcPts val="370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1600" spc="5" dirty="0" smtClean="0">
                <a:latin typeface="Times New Roman"/>
                <a:cs typeface="Times New Roman"/>
              </a:rPr>
              <a:t>I</a:t>
            </a:r>
            <a:r>
              <a:rPr sz="1600" spc="0" dirty="0" smtClean="0">
                <a:latin typeface="Times New Roman"/>
                <a:cs typeface="Times New Roman"/>
              </a:rPr>
              <a:t>l modello di Gagge 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condizioni transitorio</a:t>
            </a:r>
            <a:endParaRPr sz="16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15"/>
              </a:spcBef>
              <a:buFont typeface="Times New Roman"/>
              <a:buChar char="•"/>
              <a:tabLst>
                <a:tab pos="354965" algn="l"/>
              </a:tabLst>
            </a:pPr>
            <a:r>
              <a:rPr sz="1600" spc="-5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a normativa e la legislazione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nazionale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30365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0" y="0"/>
                </a:moveTo>
                <a:lnTo>
                  <a:pt x="911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66469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89330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00480" marR="12700" indent="-1288415">
              <a:lnSpc>
                <a:spcPct val="100000"/>
              </a:lnSpc>
            </a:pPr>
            <a:r>
              <a:rPr sz="3200" b="1" i="1" spc="-20" dirty="0" smtClean="0">
                <a:latin typeface="Times New Roman"/>
                <a:cs typeface="Times New Roman"/>
              </a:rPr>
              <a:t>Diagrammi </a:t>
            </a:r>
            <a:r>
              <a:rPr sz="3200" b="1" i="1" spc="-15" dirty="0" smtClean="0">
                <a:latin typeface="Times New Roman"/>
                <a:cs typeface="Times New Roman"/>
              </a:rPr>
              <a:t>del benessere di </a:t>
            </a:r>
            <a:r>
              <a:rPr sz="3200" b="1" i="1" spc="-25" dirty="0" smtClean="0">
                <a:latin typeface="Times New Roman"/>
                <a:cs typeface="Times New Roman"/>
              </a:rPr>
              <a:t>FANGER:</a:t>
            </a:r>
            <a:r>
              <a:rPr sz="3200" b="1" i="1" spc="-15" dirty="0" smtClean="0">
                <a:latin typeface="Times New Roman"/>
                <a:cs typeface="Times New Roman"/>
              </a:rPr>
              <a:t> Correlazione </a:t>
            </a:r>
            <a:r>
              <a:rPr sz="3200" b="1" i="1" spc="-20" dirty="0" smtClean="0">
                <a:latin typeface="Times New Roman"/>
                <a:cs typeface="Times New Roman"/>
              </a:rPr>
              <a:t>v</a:t>
            </a:r>
            <a:r>
              <a:rPr sz="3150" b="1" i="1" spc="7" baseline="-21164" dirty="0" smtClean="0">
                <a:latin typeface="Times New Roman"/>
                <a:cs typeface="Times New Roman"/>
              </a:rPr>
              <a:t>a</a:t>
            </a:r>
            <a:r>
              <a:rPr sz="3200" b="1" i="1" spc="-10" dirty="0" smtClean="0">
                <a:latin typeface="Times New Roman"/>
                <a:cs typeface="Times New Roman"/>
              </a:rPr>
              <a:t>, </a:t>
            </a:r>
            <a:r>
              <a:rPr sz="3200" b="1" i="1" spc="-20" dirty="0" smtClean="0">
                <a:latin typeface="Times New Roman"/>
                <a:cs typeface="Times New Roman"/>
              </a:rPr>
              <a:t>T</a:t>
            </a:r>
            <a:r>
              <a:rPr sz="3150" b="1" i="1" spc="-30" baseline="-21164" dirty="0" smtClean="0">
                <a:latin typeface="Times New Roman"/>
                <a:cs typeface="Times New Roman"/>
              </a:rPr>
              <a:t>a </a:t>
            </a:r>
            <a:r>
              <a:rPr sz="3200" b="1" i="1" spc="-10" dirty="0" smtClean="0">
                <a:latin typeface="Times New Roman"/>
                <a:cs typeface="Times New Roman"/>
              </a:rPr>
              <a:t>,</a:t>
            </a:r>
            <a:r>
              <a:rPr sz="3200" b="1" i="1" spc="-5" dirty="0" smtClean="0">
                <a:latin typeface="Times New Roman"/>
                <a:cs typeface="Times New Roman"/>
              </a:rPr>
              <a:t> </a:t>
            </a:r>
            <a:r>
              <a:rPr sz="3200" b="1" i="1" spc="-20" dirty="0" smtClean="0">
                <a:latin typeface="Times New Roman"/>
                <a:cs typeface="Times New Roman"/>
              </a:rPr>
              <a:t>T</a:t>
            </a:r>
            <a:r>
              <a:rPr sz="3150" b="1" i="1" spc="-7" baseline="-21164" dirty="0" smtClean="0">
                <a:latin typeface="Times New Roman"/>
                <a:cs typeface="Times New Roman"/>
              </a:rPr>
              <a:t>mr</a:t>
            </a:r>
            <a:endParaRPr sz="3150" baseline="-21164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590" y="1223538"/>
            <a:ext cx="4222750" cy="4014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44780" indent="-342900">
              <a:lnSpc>
                <a:spcPct val="799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1800" spc="-10" dirty="0" smtClean="0">
                <a:latin typeface="Times New Roman"/>
                <a:cs typeface="Times New Roman"/>
              </a:rPr>
              <a:t>Il diagramma in figura (per un assegnato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15" dirty="0" smtClean="0">
                <a:latin typeface="Times New Roman"/>
                <a:cs typeface="Times New Roman"/>
              </a:rPr>
              <a:t>livell</a:t>
            </a:r>
            <a:r>
              <a:rPr sz="1800" spc="-10" dirty="0" smtClean="0">
                <a:latin typeface="Times New Roman"/>
                <a:cs typeface="Times New Roman"/>
              </a:rPr>
              <a:t>o </a:t>
            </a:r>
            <a:r>
              <a:rPr sz="1800" spc="-15" dirty="0" smtClean="0">
                <a:latin typeface="Times New Roman"/>
                <a:cs typeface="Times New Roman"/>
              </a:rPr>
              <a:t>d</a:t>
            </a:r>
            <a:r>
              <a:rPr sz="1800" spc="-5" dirty="0" smtClean="0">
                <a:latin typeface="Times New Roman"/>
                <a:cs typeface="Times New Roman"/>
              </a:rPr>
              <a:t>i </a:t>
            </a:r>
            <a:r>
              <a:rPr sz="1800" spc="-15" dirty="0" smtClean="0">
                <a:latin typeface="Times New Roman"/>
                <a:cs typeface="Times New Roman"/>
              </a:rPr>
              <a:t>attività</a:t>
            </a:r>
            <a:r>
              <a:rPr sz="1800" spc="-5" dirty="0" smtClean="0">
                <a:latin typeface="Times New Roman"/>
                <a:cs typeface="Times New Roman"/>
              </a:rPr>
              <a:t>, </a:t>
            </a:r>
            <a:r>
              <a:rPr sz="1800" spc="-15" dirty="0" smtClean="0">
                <a:latin typeface="Times New Roman"/>
                <a:cs typeface="Times New Roman"/>
              </a:rPr>
              <a:t>d</a:t>
            </a:r>
            <a:r>
              <a:rPr sz="1800" spc="-5" dirty="0" smtClean="0">
                <a:latin typeface="Times New Roman"/>
                <a:cs typeface="Times New Roman"/>
              </a:rPr>
              <a:t>i </a:t>
            </a:r>
            <a:r>
              <a:rPr sz="1800" spc="-15" dirty="0" smtClean="0">
                <a:latin typeface="Times New Roman"/>
                <a:cs typeface="Times New Roman"/>
              </a:rPr>
              <a:t>resistenz</a:t>
            </a:r>
            <a:r>
              <a:rPr sz="1800" spc="-10" dirty="0" smtClean="0">
                <a:latin typeface="Times New Roman"/>
                <a:cs typeface="Times New Roman"/>
              </a:rPr>
              <a:t>a </a:t>
            </a:r>
            <a:r>
              <a:rPr sz="1800" spc="-15" dirty="0" smtClean="0">
                <a:latin typeface="Times New Roman"/>
                <a:cs typeface="Times New Roman"/>
              </a:rPr>
              <a:t>termica</a:t>
            </a:r>
            <a:r>
              <a:rPr sz="1800" spc="-10" dirty="0" smtClean="0">
                <a:latin typeface="Times New Roman"/>
                <a:cs typeface="Times New Roman"/>
              </a:rPr>
              <a:t> dell’abbigliamento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Times New Roman"/>
                <a:cs typeface="Times New Roman"/>
              </a:rPr>
              <a:t>e di umidità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Times New Roman"/>
                <a:cs typeface="Times New Roman"/>
              </a:rPr>
              <a:t>relativa) valuta le condizioni di benessere al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15" dirty="0" smtClean="0">
                <a:latin typeface="Times New Roman"/>
                <a:cs typeface="Times New Roman"/>
              </a:rPr>
              <a:t>variar</a:t>
            </a:r>
            <a:r>
              <a:rPr sz="1800" spc="-10" dirty="0" smtClean="0">
                <a:latin typeface="Times New Roman"/>
                <a:cs typeface="Times New Roman"/>
              </a:rPr>
              <a:t>e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15" dirty="0" smtClean="0">
                <a:latin typeface="Times New Roman"/>
                <a:cs typeface="Times New Roman"/>
              </a:rPr>
              <a:t>di:</a:t>
            </a:r>
            <a:endParaRPr sz="1800">
              <a:latin typeface="Times New Roman"/>
              <a:cs typeface="Times New Roman"/>
            </a:endParaRPr>
          </a:p>
          <a:p>
            <a:pPr marL="755650" lvl="1" indent="-286385">
              <a:lnSpc>
                <a:spcPts val="2160"/>
              </a:lnSpc>
              <a:buFont typeface="Times New Roman"/>
              <a:buChar char="–"/>
              <a:tabLst>
                <a:tab pos="755015" algn="l"/>
              </a:tabLst>
            </a:pPr>
            <a:r>
              <a:rPr sz="1800" spc="-10" dirty="0" smtClean="0">
                <a:latin typeface="Times New Roman"/>
                <a:cs typeface="Times New Roman"/>
              </a:rPr>
              <a:t>la velocità dell’aria</a:t>
            </a:r>
            <a:endParaRPr sz="1800">
              <a:latin typeface="Times New Roman"/>
              <a:cs typeface="Times New Roman"/>
            </a:endParaRPr>
          </a:p>
          <a:p>
            <a:pPr marL="755015" lvl="1" indent="-285750">
              <a:lnSpc>
                <a:spcPct val="100000"/>
              </a:lnSpc>
              <a:spcBef>
                <a:spcPts val="5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1800" spc="-10" dirty="0" smtClean="0">
                <a:latin typeface="Times New Roman"/>
                <a:cs typeface="Times New Roman"/>
              </a:rPr>
              <a:t>la </a:t>
            </a:r>
            <a:r>
              <a:rPr sz="1800" spc="-15" dirty="0" smtClean="0">
                <a:latin typeface="Times New Roman"/>
                <a:cs typeface="Times New Roman"/>
              </a:rPr>
              <a:t>temperatur</a:t>
            </a:r>
            <a:r>
              <a:rPr sz="1800" spc="-10" dirty="0" smtClean="0">
                <a:latin typeface="Times New Roman"/>
                <a:cs typeface="Times New Roman"/>
              </a:rPr>
              <a:t>a </a:t>
            </a:r>
            <a:r>
              <a:rPr sz="1800" spc="-15" dirty="0" smtClean="0">
                <a:latin typeface="Times New Roman"/>
                <a:cs typeface="Times New Roman"/>
              </a:rPr>
              <a:t>dell’aria</a:t>
            </a:r>
            <a:endParaRPr sz="1800">
              <a:latin typeface="Times New Roman"/>
              <a:cs typeface="Times New Roman"/>
            </a:endParaRPr>
          </a:p>
          <a:p>
            <a:pPr marL="755650" lvl="1" indent="-286385">
              <a:lnSpc>
                <a:spcPct val="100000"/>
              </a:lnSpc>
              <a:buFont typeface="Times New Roman"/>
              <a:buChar char="–"/>
              <a:tabLst>
                <a:tab pos="755015" algn="l"/>
              </a:tabLst>
            </a:pPr>
            <a:r>
              <a:rPr sz="1800" spc="-10" dirty="0" smtClean="0">
                <a:latin typeface="Times New Roman"/>
                <a:cs typeface="Times New Roman"/>
              </a:rPr>
              <a:t>la temperatura media radiante</a:t>
            </a:r>
            <a:endParaRPr sz="1800">
              <a:latin typeface="Times New Roman"/>
              <a:cs typeface="Times New Roman"/>
            </a:endParaRPr>
          </a:p>
          <a:p>
            <a:pPr lvl="1">
              <a:lnSpc>
                <a:spcPts val="600"/>
              </a:lnSpc>
              <a:spcBef>
                <a:spcPts val="0"/>
              </a:spcBef>
              <a:buFont typeface="Times New Roman"/>
              <a:buChar char="–"/>
            </a:pPr>
            <a:endParaRPr sz="600"/>
          </a:p>
          <a:p>
            <a:pPr lvl="1">
              <a:lnSpc>
                <a:spcPts val="1000"/>
              </a:lnSpc>
              <a:buFont typeface="Times New Roman"/>
              <a:buChar char="–"/>
            </a:pPr>
            <a:endParaRPr sz="1000"/>
          </a:p>
          <a:p>
            <a:pPr lvl="1">
              <a:lnSpc>
                <a:spcPts val="1000"/>
              </a:lnSpc>
              <a:buFont typeface="Times New Roman"/>
              <a:buChar char="–"/>
            </a:pPr>
            <a:endParaRPr sz="1000"/>
          </a:p>
          <a:p>
            <a:pPr marL="355600" marR="12700" indent="-342900">
              <a:lnSpc>
                <a:spcPct val="799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1800" dirty="0" smtClean="0">
                <a:latin typeface="Times New Roman"/>
                <a:cs typeface="Times New Roman"/>
              </a:rPr>
              <a:t>Per </a:t>
            </a:r>
            <a:r>
              <a:rPr sz="1800" spc="-10" dirty="0" smtClean="0">
                <a:latin typeface="Times New Roman"/>
                <a:cs typeface="Times New Roman"/>
              </a:rPr>
              <a:t>mantenere condizioni di benessere dal diagramma si nota che per valori molto</a:t>
            </a:r>
            <a:r>
              <a:rPr sz="1800" spc="-5" dirty="0" smtClean="0">
                <a:latin typeface="Times New Roman"/>
                <a:cs typeface="Times New Roman"/>
              </a:rPr>
              <a:t> bassi </a:t>
            </a:r>
            <a:r>
              <a:rPr sz="1800" spc="-10" dirty="0" smtClean="0">
                <a:latin typeface="Times New Roman"/>
                <a:cs typeface="Times New Roman"/>
              </a:rPr>
              <a:t>della temperatura media radiante è necessario elevare notevolmente la temperatura dell’aria; ne consegue l’opportunità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Times New Roman"/>
                <a:cs typeface="Times New Roman"/>
              </a:rPr>
              <a:t>di mantenere le temperature superficiali delle pareti prossime alla temperatura dell’aria.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52981" y="1079246"/>
            <a:ext cx="4365618" cy="3987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30365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0" y="0"/>
                </a:moveTo>
                <a:lnTo>
                  <a:pt x="911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66469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89330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14500" marR="12700" indent="-1702435">
              <a:lnSpc>
                <a:spcPct val="100000"/>
              </a:lnSpc>
            </a:pPr>
            <a:r>
              <a:rPr sz="3200" b="1" i="1" spc="-20" dirty="0" smtClean="0">
                <a:latin typeface="Times New Roman"/>
                <a:cs typeface="Times New Roman"/>
              </a:rPr>
              <a:t>Diagrammi </a:t>
            </a:r>
            <a:r>
              <a:rPr sz="3200" b="1" i="1" spc="-15" dirty="0" smtClean="0">
                <a:latin typeface="Times New Roman"/>
                <a:cs typeface="Times New Roman"/>
              </a:rPr>
              <a:t>del benessere di </a:t>
            </a:r>
            <a:r>
              <a:rPr sz="3200" b="1" i="1" spc="-25" dirty="0" smtClean="0">
                <a:latin typeface="Times New Roman"/>
                <a:cs typeface="Times New Roman"/>
              </a:rPr>
              <a:t>FANGER:</a:t>
            </a:r>
            <a:r>
              <a:rPr sz="3200" b="1" i="1" spc="-15" dirty="0" smtClean="0">
                <a:latin typeface="Times New Roman"/>
                <a:cs typeface="Times New Roman"/>
              </a:rPr>
              <a:t> Correlazione v</a:t>
            </a:r>
            <a:r>
              <a:rPr sz="3150" b="1" i="1" spc="7" baseline="-21164" dirty="0" smtClean="0">
                <a:latin typeface="Times New Roman"/>
                <a:cs typeface="Times New Roman"/>
              </a:rPr>
              <a:t>a</a:t>
            </a:r>
            <a:r>
              <a:rPr sz="3200" b="1" i="1" spc="-10" dirty="0" smtClean="0">
                <a:latin typeface="Times New Roman"/>
                <a:cs typeface="Times New Roman"/>
              </a:rPr>
              <a:t>, </a:t>
            </a:r>
            <a:r>
              <a:rPr sz="3200" b="1" i="1" spc="-20" dirty="0" smtClean="0">
                <a:latin typeface="Times New Roman"/>
                <a:cs typeface="Times New Roman"/>
              </a:rPr>
              <a:t>T</a:t>
            </a:r>
            <a:r>
              <a:rPr sz="3150" b="1" i="1" spc="-30" baseline="-21164" dirty="0" smtClean="0">
                <a:latin typeface="Times New Roman"/>
                <a:cs typeface="Times New Roman"/>
              </a:rPr>
              <a:t>a</a:t>
            </a:r>
            <a:endParaRPr sz="3150" baseline="-21164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2581" y="1223538"/>
            <a:ext cx="4268470" cy="3301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799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1800" spc="-10" dirty="0" smtClean="0">
                <a:latin typeface="Times New Roman"/>
                <a:cs typeface="Times New Roman"/>
              </a:rPr>
              <a:t>Il diagramma in figura (per un assegnato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15" dirty="0" smtClean="0">
                <a:latin typeface="Times New Roman"/>
                <a:cs typeface="Times New Roman"/>
              </a:rPr>
              <a:t>livell</a:t>
            </a:r>
            <a:r>
              <a:rPr sz="1800" spc="-10" dirty="0" smtClean="0">
                <a:latin typeface="Times New Roman"/>
                <a:cs typeface="Times New Roman"/>
              </a:rPr>
              <a:t>o </a:t>
            </a:r>
            <a:r>
              <a:rPr sz="1800" spc="-15" dirty="0" smtClean="0">
                <a:latin typeface="Times New Roman"/>
                <a:cs typeface="Times New Roman"/>
              </a:rPr>
              <a:t>d</a:t>
            </a:r>
            <a:r>
              <a:rPr sz="1800" spc="-5" dirty="0" smtClean="0">
                <a:latin typeface="Times New Roman"/>
                <a:cs typeface="Times New Roman"/>
              </a:rPr>
              <a:t>i </a:t>
            </a:r>
            <a:r>
              <a:rPr sz="1800" spc="-15" dirty="0" smtClean="0">
                <a:latin typeface="Times New Roman"/>
                <a:cs typeface="Times New Roman"/>
              </a:rPr>
              <a:t>attività</a:t>
            </a:r>
            <a:r>
              <a:rPr sz="1800" spc="-5" dirty="0" smtClean="0">
                <a:latin typeface="Times New Roman"/>
                <a:cs typeface="Times New Roman"/>
              </a:rPr>
              <a:t>, </a:t>
            </a:r>
            <a:r>
              <a:rPr sz="1800" spc="-15" dirty="0" smtClean="0">
                <a:latin typeface="Times New Roman"/>
                <a:cs typeface="Times New Roman"/>
              </a:rPr>
              <a:t>d</a:t>
            </a:r>
            <a:r>
              <a:rPr sz="1800" spc="-5" dirty="0" smtClean="0">
                <a:latin typeface="Times New Roman"/>
                <a:cs typeface="Times New Roman"/>
              </a:rPr>
              <a:t>i </a:t>
            </a:r>
            <a:r>
              <a:rPr sz="1800" spc="-15" dirty="0" smtClean="0">
                <a:latin typeface="Times New Roman"/>
                <a:cs typeface="Times New Roman"/>
              </a:rPr>
              <a:t>resistenz</a:t>
            </a:r>
            <a:r>
              <a:rPr sz="1800" spc="-10" dirty="0" smtClean="0">
                <a:latin typeface="Times New Roman"/>
                <a:cs typeface="Times New Roman"/>
              </a:rPr>
              <a:t>a </a:t>
            </a:r>
            <a:r>
              <a:rPr sz="1800" spc="-15" dirty="0" smtClean="0">
                <a:latin typeface="Times New Roman"/>
                <a:cs typeface="Times New Roman"/>
              </a:rPr>
              <a:t>termica</a:t>
            </a:r>
            <a:r>
              <a:rPr sz="1800" spc="-10" dirty="0" smtClean="0">
                <a:latin typeface="Times New Roman"/>
                <a:cs typeface="Times New Roman"/>
              </a:rPr>
              <a:t> dell’abbigliamento e dell’umidità relativa) valuta le condizioni di benessere al variare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15" dirty="0" smtClean="0">
                <a:latin typeface="Times New Roman"/>
                <a:cs typeface="Times New Roman"/>
              </a:rPr>
              <a:t>di:</a:t>
            </a:r>
            <a:endParaRPr sz="18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buFont typeface="Times New Roman"/>
              <a:buChar char="–"/>
              <a:tabLst>
                <a:tab pos="755015" algn="l"/>
              </a:tabLst>
            </a:pPr>
            <a:r>
              <a:rPr sz="1800" spc="-10" dirty="0" smtClean="0">
                <a:latin typeface="Times New Roman"/>
                <a:cs typeface="Times New Roman"/>
              </a:rPr>
              <a:t>la velocità dell’aria</a:t>
            </a:r>
            <a:endParaRPr sz="1800">
              <a:latin typeface="Times New Roman"/>
              <a:cs typeface="Times New Roman"/>
            </a:endParaRPr>
          </a:p>
          <a:p>
            <a:pPr marL="755650" marR="34290" lvl="1" indent="-285750">
              <a:lnSpc>
                <a:spcPct val="79800"/>
              </a:lnSpc>
              <a:spcBef>
                <a:spcPts val="440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1800" spc="-10" dirty="0" smtClean="0">
                <a:latin typeface="Times New Roman"/>
                <a:cs typeface="Times New Roman"/>
              </a:rPr>
              <a:t>la </a:t>
            </a:r>
            <a:r>
              <a:rPr sz="1800" spc="-15" dirty="0" smtClean="0">
                <a:latin typeface="Times New Roman"/>
                <a:cs typeface="Times New Roman"/>
              </a:rPr>
              <a:t>temperatur</a:t>
            </a:r>
            <a:r>
              <a:rPr sz="1800" spc="-10" dirty="0" smtClean="0">
                <a:latin typeface="Times New Roman"/>
                <a:cs typeface="Times New Roman"/>
              </a:rPr>
              <a:t>a </a:t>
            </a:r>
            <a:r>
              <a:rPr sz="1800" spc="-15" dirty="0" smtClean="0">
                <a:latin typeface="Times New Roman"/>
                <a:cs typeface="Times New Roman"/>
              </a:rPr>
              <a:t>dell’ari</a:t>
            </a:r>
            <a:r>
              <a:rPr sz="1800" spc="-10" dirty="0" smtClean="0">
                <a:latin typeface="Times New Roman"/>
                <a:cs typeface="Times New Roman"/>
              </a:rPr>
              <a:t>a </a:t>
            </a:r>
            <a:r>
              <a:rPr sz="1800" spc="-5" dirty="0" smtClean="0">
                <a:latin typeface="Times New Roman"/>
                <a:cs typeface="Times New Roman"/>
              </a:rPr>
              <a:t>(suppost</a:t>
            </a:r>
            <a:r>
              <a:rPr sz="1800" spc="0" dirty="0" smtClean="0">
                <a:latin typeface="Times New Roman"/>
                <a:cs typeface="Times New Roman"/>
              </a:rPr>
              <a:t>a </a:t>
            </a:r>
            <a:r>
              <a:rPr sz="1800" spc="-15" dirty="0" smtClean="0">
                <a:latin typeface="Times New Roman"/>
                <a:cs typeface="Times New Roman"/>
              </a:rPr>
              <a:t>pari</a:t>
            </a:r>
            <a:r>
              <a:rPr sz="1800" spc="-10" dirty="0" smtClean="0">
                <a:latin typeface="Times New Roman"/>
                <a:cs typeface="Times New Roman"/>
              </a:rPr>
              <a:t> alla temperatura media radiante)</a:t>
            </a:r>
            <a:endParaRPr sz="1800">
              <a:latin typeface="Times New Roman"/>
              <a:cs typeface="Times New Roman"/>
            </a:endParaRPr>
          </a:p>
          <a:p>
            <a:pPr lvl="1">
              <a:lnSpc>
                <a:spcPts val="550"/>
              </a:lnSpc>
              <a:spcBef>
                <a:spcPts val="49"/>
              </a:spcBef>
              <a:buFont typeface="Times New Roman"/>
              <a:buChar char="–"/>
            </a:pPr>
            <a:endParaRPr sz="550"/>
          </a:p>
          <a:p>
            <a:pPr lvl="1">
              <a:lnSpc>
                <a:spcPts val="1000"/>
              </a:lnSpc>
              <a:buFont typeface="Times New Roman"/>
              <a:buChar char="–"/>
            </a:pPr>
            <a:endParaRPr sz="1000"/>
          </a:p>
          <a:p>
            <a:pPr lvl="1">
              <a:lnSpc>
                <a:spcPts val="1000"/>
              </a:lnSpc>
              <a:buFont typeface="Times New Roman"/>
              <a:buChar char="–"/>
            </a:pPr>
            <a:endParaRPr sz="1000"/>
          </a:p>
          <a:p>
            <a:pPr marL="355600" marR="82550" indent="-342900">
              <a:lnSpc>
                <a:spcPct val="799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1800" dirty="0" smtClean="0">
                <a:latin typeface="Times New Roman"/>
                <a:cs typeface="Times New Roman"/>
              </a:rPr>
              <a:t>D</a:t>
            </a:r>
            <a:r>
              <a:rPr sz="1800" spc="-10" dirty="0" smtClean="0">
                <a:latin typeface="Times New Roman"/>
                <a:cs typeface="Times New Roman"/>
              </a:rPr>
              <a:t>al diagramma è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Times New Roman"/>
                <a:cs typeface="Times New Roman"/>
              </a:rPr>
              <a:t>possibile notare che la temperatura dell’ambiente non è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Times New Roman"/>
                <a:cs typeface="Times New Roman"/>
              </a:rPr>
              <a:t>influenz dalla velocità dell’aria per ridotte velocità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15" dirty="0" smtClean="0">
                <a:latin typeface="Times New Roman"/>
                <a:cs typeface="Times New Roman"/>
              </a:rPr>
              <a:t>(minor</a:t>
            </a:r>
            <a:r>
              <a:rPr sz="1800" spc="-5" dirty="0" smtClean="0">
                <a:latin typeface="Times New Roman"/>
                <a:cs typeface="Times New Roman"/>
              </a:rPr>
              <a:t>i </a:t>
            </a:r>
            <a:r>
              <a:rPr sz="1800" spc="-15" dirty="0" smtClean="0">
                <a:latin typeface="Times New Roman"/>
                <a:cs typeface="Times New Roman"/>
              </a:rPr>
              <a:t>d</a:t>
            </a:r>
            <a:r>
              <a:rPr sz="1800" spc="-5" dirty="0" smtClean="0">
                <a:latin typeface="Times New Roman"/>
                <a:cs typeface="Times New Roman"/>
              </a:rPr>
              <a:t>i </a:t>
            </a:r>
            <a:r>
              <a:rPr sz="1800" spc="-15" dirty="0" smtClean="0">
                <a:latin typeface="Times New Roman"/>
                <a:cs typeface="Times New Roman"/>
              </a:rPr>
              <a:t>circ</a:t>
            </a:r>
            <a:r>
              <a:rPr sz="1800" spc="-10" dirty="0" smtClean="0">
                <a:latin typeface="Times New Roman"/>
                <a:cs typeface="Times New Roman"/>
              </a:rPr>
              <a:t>a </a:t>
            </a:r>
            <a:r>
              <a:rPr sz="1800" spc="-5" dirty="0" smtClean="0">
                <a:latin typeface="Times New Roman"/>
                <a:cs typeface="Times New Roman"/>
              </a:rPr>
              <a:t>0,</a:t>
            </a:r>
            <a:r>
              <a:rPr sz="1800" spc="0" dirty="0" smtClean="0">
                <a:latin typeface="Times New Roman"/>
                <a:cs typeface="Times New Roman"/>
              </a:rPr>
              <a:t>1 </a:t>
            </a:r>
            <a:r>
              <a:rPr sz="1800" spc="-15" dirty="0" smtClean="0">
                <a:latin typeface="Times New Roman"/>
                <a:cs typeface="Times New Roman"/>
              </a:rPr>
              <a:t>m/s</a:t>
            </a:r>
            <a:r>
              <a:rPr sz="1800" spc="-10" dirty="0" smtClean="0">
                <a:latin typeface="Times New Roman"/>
                <a:cs typeface="Times New Roman"/>
              </a:rPr>
              <a:t>) </a:t>
            </a:r>
            <a:r>
              <a:rPr sz="1800" spc="-15" dirty="0" smtClean="0">
                <a:latin typeface="Times New Roman"/>
                <a:cs typeface="Times New Roman"/>
              </a:rPr>
              <a:t>dov</a:t>
            </a:r>
            <a:r>
              <a:rPr sz="1800" spc="-10" dirty="0" smtClean="0">
                <a:latin typeface="Times New Roman"/>
                <a:cs typeface="Times New Roman"/>
              </a:rPr>
              <a:t>e lo </a:t>
            </a:r>
            <a:r>
              <a:rPr sz="1800" spc="-15" dirty="0" smtClean="0">
                <a:latin typeface="Times New Roman"/>
                <a:cs typeface="Times New Roman"/>
              </a:rPr>
              <a:t>scambio termic</a:t>
            </a:r>
            <a:r>
              <a:rPr sz="1800" spc="-10" dirty="0" smtClean="0">
                <a:latin typeface="Times New Roman"/>
                <a:cs typeface="Times New Roman"/>
              </a:rPr>
              <a:t>o </a:t>
            </a:r>
            <a:r>
              <a:rPr sz="1800" spc="-15" dirty="0" smtClean="0">
                <a:latin typeface="Times New Roman"/>
                <a:cs typeface="Times New Roman"/>
              </a:rPr>
              <a:t>avvien</a:t>
            </a:r>
            <a:r>
              <a:rPr sz="1800" spc="-10" dirty="0" smtClean="0">
                <a:latin typeface="Times New Roman"/>
                <a:cs typeface="Times New Roman"/>
              </a:rPr>
              <a:t>e in </a:t>
            </a:r>
            <a:r>
              <a:rPr sz="1800" spc="-15" dirty="0" smtClean="0">
                <a:latin typeface="Times New Roman"/>
                <a:cs typeface="Times New Roman"/>
              </a:rPr>
              <a:t>convezion</a:t>
            </a:r>
            <a:r>
              <a:rPr sz="1800" spc="-10" dirty="0" smtClean="0">
                <a:latin typeface="Times New Roman"/>
                <a:cs typeface="Times New Roman"/>
              </a:rPr>
              <a:t>e </a:t>
            </a:r>
            <a:r>
              <a:rPr sz="1800" spc="-15" dirty="0" smtClean="0">
                <a:latin typeface="Times New Roman"/>
                <a:cs typeface="Times New Roman"/>
              </a:rPr>
              <a:t>naturale.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10447" y="3581730"/>
            <a:ext cx="4521835" cy="840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800" spc="-10" dirty="0" smtClean="0">
                <a:latin typeface="Times New Roman"/>
                <a:cs typeface="Times New Roman"/>
              </a:rPr>
              <a:t>ata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18285" y="1212595"/>
            <a:ext cx="4413503" cy="3209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30365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0" y="0"/>
                </a:moveTo>
                <a:lnTo>
                  <a:pt x="911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66469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89330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67619" y="230123"/>
            <a:ext cx="7183120" cy="498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GB" sz="3200" spc="-15" dirty="0" smtClean="0">
                <a:latin typeface="Times New Roman"/>
                <a:cs typeface="Times New Roman"/>
              </a:rPr>
              <a:t>Il </a:t>
            </a:r>
            <a:r>
              <a:rPr lang="en-GB" sz="3200" spc="-15" dirty="0" err="1" smtClean="0">
                <a:latin typeface="Times New Roman"/>
                <a:cs typeface="Times New Roman"/>
              </a:rPr>
              <a:t>benessere</a:t>
            </a:r>
            <a:r>
              <a:rPr lang="en-GB" sz="3200" spc="-15" dirty="0" smtClean="0">
                <a:latin typeface="Times New Roman"/>
                <a:cs typeface="Times New Roman"/>
              </a:rPr>
              <a:t> secondo ASHRAE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390" y="1273567"/>
            <a:ext cx="8708510" cy="13108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marR="261620" indent="-342900">
              <a:lnSpc>
                <a:spcPct val="80100"/>
              </a:lnSpc>
              <a:buFont typeface="Times New Roman"/>
              <a:buChar char="•"/>
              <a:tabLst>
                <a:tab pos="354965" algn="l"/>
              </a:tabLst>
            </a:pPr>
            <a:r>
              <a:rPr lang="en-GB" sz="1600" spc="-10" dirty="0" smtClean="0">
                <a:latin typeface="Times New Roman"/>
                <a:cs typeface="Times New Roman"/>
              </a:rPr>
              <a:t>Il </a:t>
            </a:r>
            <a:r>
              <a:rPr lang="en-GB" sz="1600" spc="-10" dirty="0" err="1" smtClean="0">
                <a:latin typeface="Times New Roman"/>
                <a:cs typeface="Times New Roman"/>
              </a:rPr>
              <a:t>metodo</a:t>
            </a:r>
            <a:r>
              <a:rPr lang="en-GB" sz="1600" spc="-10" dirty="0" smtClean="0">
                <a:latin typeface="Times New Roman"/>
                <a:cs typeface="Times New Roman"/>
              </a:rPr>
              <a:t> ASHRAE </a:t>
            </a:r>
            <a:r>
              <a:rPr lang="en-GB" sz="1600" spc="-10" dirty="0" err="1" smtClean="0">
                <a:latin typeface="Times New Roman"/>
                <a:cs typeface="Times New Roman"/>
              </a:rPr>
              <a:t>consiste</a:t>
            </a:r>
            <a:r>
              <a:rPr lang="en-GB" sz="1600" spc="-10" dirty="0" smtClean="0">
                <a:latin typeface="Times New Roman"/>
                <a:cs typeface="Times New Roman"/>
              </a:rPr>
              <a:t> del </a:t>
            </a:r>
            <a:r>
              <a:rPr lang="en-GB" sz="1600" spc="-10" dirty="0" err="1" smtClean="0">
                <a:latin typeface="Times New Roman"/>
                <a:cs typeface="Times New Roman"/>
              </a:rPr>
              <a:t>definire</a:t>
            </a:r>
            <a:r>
              <a:rPr lang="en-GB" sz="1600" spc="-10" dirty="0" smtClean="0">
                <a:latin typeface="Times New Roman"/>
                <a:cs typeface="Times New Roman"/>
              </a:rPr>
              <a:t> le </a:t>
            </a:r>
            <a:r>
              <a:rPr lang="en-GB" sz="1600" spc="-10" dirty="0" err="1" smtClean="0">
                <a:latin typeface="Times New Roman"/>
                <a:cs typeface="Times New Roman"/>
              </a:rPr>
              <a:t>condizioni</a:t>
            </a:r>
            <a:r>
              <a:rPr lang="en-GB" sz="1600" spc="-10" dirty="0" smtClean="0">
                <a:latin typeface="Times New Roman"/>
                <a:cs typeface="Times New Roman"/>
              </a:rPr>
              <a:t> di </a:t>
            </a:r>
            <a:r>
              <a:rPr lang="en-GB" sz="1600" spc="-10" dirty="0" err="1" smtClean="0">
                <a:latin typeface="Times New Roman"/>
                <a:cs typeface="Times New Roman"/>
              </a:rPr>
              <a:t>Temperatura</a:t>
            </a:r>
            <a:r>
              <a:rPr lang="en-GB" sz="1600" spc="-10" dirty="0" smtClean="0">
                <a:latin typeface="Times New Roman"/>
                <a:cs typeface="Times New Roman"/>
              </a:rPr>
              <a:t> </a:t>
            </a:r>
            <a:r>
              <a:rPr lang="en-GB" sz="1600" spc="-10" dirty="0" err="1" smtClean="0">
                <a:latin typeface="Times New Roman"/>
                <a:cs typeface="Times New Roman"/>
              </a:rPr>
              <a:t>Equivalente</a:t>
            </a:r>
            <a:r>
              <a:rPr lang="en-GB" sz="1600" spc="-10" dirty="0" smtClean="0">
                <a:latin typeface="Times New Roman"/>
                <a:cs typeface="Times New Roman"/>
              </a:rPr>
              <a:t> Standard (TES) per cui la </a:t>
            </a:r>
            <a:r>
              <a:rPr lang="en-GB" sz="1600" spc="-10" dirty="0" err="1" smtClean="0">
                <a:latin typeface="Times New Roman"/>
                <a:cs typeface="Times New Roman"/>
              </a:rPr>
              <a:t>percentuale</a:t>
            </a:r>
            <a:r>
              <a:rPr lang="en-GB" sz="1600" spc="-10" dirty="0" smtClean="0">
                <a:latin typeface="Times New Roman"/>
                <a:cs typeface="Times New Roman"/>
              </a:rPr>
              <a:t> di </a:t>
            </a:r>
            <a:r>
              <a:rPr lang="en-GB" sz="1600" spc="-10" dirty="0" err="1" smtClean="0">
                <a:latin typeface="Times New Roman"/>
                <a:cs typeface="Times New Roman"/>
              </a:rPr>
              <a:t>pelle</a:t>
            </a:r>
            <a:r>
              <a:rPr lang="en-GB" sz="1600" spc="-10" dirty="0" smtClean="0">
                <a:latin typeface="Times New Roman"/>
                <a:cs typeface="Times New Roman"/>
              </a:rPr>
              <a:t> </a:t>
            </a:r>
            <a:r>
              <a:rPr lang="en-GB" sz="1600" spc="-10" dirty="0" err="1" smtClean="0">
                <a:latin typeface="Times New Roman"/>
                <a:cs typeface="Times New Roman"/>
              </a:rPr>
              <a:t>sudata</a:t>
            </a:r>
            <a:r>
              <a:rPr lang="en-GB" sz="1600" spc="-10" dirty="0" smtClean="0">
                <a:latin typeface="Times New Roman"/>
                <a:cs typeface="Times New Roman"/>
              </a:rPr>
              <a:t> </a:t>
            </a:r>
            <a:r>
              <a:rPr lang="en-GB" b="1" spc="-10" dirty="0" smtClean="0">
                <a:latin typeface="Times New Roman"/>
                <a:cs typeface="Times New Roman"/>
              </a:rPr>
              <a:t>w</a:t>
            </a:r>
            <a:r>
              <a:rPr lang="en-GB" sz="1600" spc="-10" dirty="0" smtClean="0">
                <a:latin typeface="Times New Roman"/>
                <a:cs typeface="Times New Roman"/>
              </a:rPr>
              <a:t> non </a:t>
            </a:r>
            <a:r>
              <a:rPr lang="en-GB" sz="1600" spc="-10" dirty="0" err="1" smtClean="0">
                <a:latin typeface="Times New Roman"/>
                <a:cs typeface="Times New Roman"/>
              </a:rPr>
              <a:t>supera</a:t>
            </a:r>
            <a:r>
              <a:rPr lang="en-GB" sz="1600" spc="-10" dirty="0" smtClean="0">
                <a:latin typeface="Times New Roman"/>
                <a:cs typeface="Times New Roman"/>
              </a:rPr>
              <a:t> </a:t>
            </a:r>
            <a:r>
              <a:rPr lang="en-GB" sz="1600" spc="-10" dirty="0" err="1" smtClean="0">
                <a:latin typeface="Times New Roman"/>
                <a:cs typeface="Times New Roman"/>
              </a:rPr>
              <a:t>il</a:t>
            </a:r>
            <a:r>
              <a:rPr lang="en-GB" sz="1600" spc="-10" dirty="0" smtClean="0">
                <a:latin typeface="Times New Roman"/>
                <a:cs typeface="Times New Roman"/>
              </a:rPr>
              <a:t> 10%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1026" name="Picture 2" descr="Imag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079" y="1746250"/>
            <a:ext cx="6172200" cy="440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721100" y="1670050"/>
            <a:ext cx="457200" cy="160020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6"/>
          <p:cNvSpPr txBox="1"/>
          <p:nvPr/>
        </p:nvSpPr>
        <p:spPr>
          <a:xfrm>
            <a:off x="374530" y="6306699"/>
            <a:ext cx="8708510" cy="13108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marR="261620" indent="-342900">
              <a:lnSpc>
                <a:spcPct val="80100"/>
              </a:lnSpc>
              <a:buFont typeface="Times New Roman"/>
              <a:buChar char="•"/>
              <a:tabLst>
                <a:tab pos="354965" algn="l"/>
              </a:tabLst>
            </a:pPr>
            <a:r>
              <a:rPr lang="en-GB" sz="1600" spc="-10" dirty="0" err="1" smtClean="0">
                <a:latin typeface="Times New Roman"/>
                <a:cs typeface="Times New Roman"/>
              </a:rPr>
              <a:t>Diagramma</a:t>
            </a:r>
            <a:r>
              <a:rPr lang="en-GB" sz="1600" spc="-10" dirty="0" smtClean="0">
                <a:latin typeface="Times New Roman"/>
                <a:cs typeface="Times New Roman"/>
              </a:rPr>
              <a:t> </a:t>
            </a:r>
            <a:r>
              <a:rPr lang="en-GB" sz="1600" spc="-10" dirty="0" err="1" smtClean="0">
                <a:latin typeface="Times New Roman"/>
                <a:cs typeface="Times New Roman"/>
              </a:rPr>
              <a:t>psicrometrico</a:t>
            </a:r>
            <a:r>
              <a:rPr lang="en-GB" sz="1600" spc="-10" dirty="0" smtClean="0">
                <a:latin typeface="Times New Roman"/>
                <a:cs typeface="Times New Roman"/>
              </a:rPr>
              <a:t> </a:t>
            </a:r>
            <a:r>
              <a:rPr lang="en-GB" sz="1600" spc="-10" dirty="0" smtClean="0">
                <a:latin typeface="Times New Roman"/>
                <a:cs typeface="Times New Roman"/>
              </a:rPr>
              <a:t>ASHRAE per met=1.0, </a:t>
            </a:r>
            <a:r>
              <a:rPr lang="en-GB" sz="1600" spc="-10" dirty="0" err="1" smtClean="0">
                <a:latin typeface="Times New Roman"/>
                <a:cs typeface="Times New Roman"/>
              </a:rPr>
              <a:t>clo</a:t>
            </a:r>
            <a:r>
              <a:rPr lang="en-GB" sz="1600" spc="-10" dirty="0" smtClean="0">
                <a:latin typeface="Times New Roman"/>
                <a:cs typeface="Times New Roman"/>
              </a:rPr>
              <a:t>=1.0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30365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0" y="0"/>
                </a:moveTo>
                <a:lnTo>
                  <a:pt x="911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66469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89330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2984" rIns="0" bIns="0" rtlCol="0">
            <a:noAutofit/>
          </a:bodyPr>
          <a:lstStyle/>
          <a:p>
            <a:pPr marL="1475740">
              <a:lnSpc>
                <a:spcPct val="100000"/>
              </a:lnSpc>
            </a:pPr>
            <a:r>
              <a:rPr sz="3200" b="1" i="1" spc="-15" dirty="0" smtClean="0">
                <a:latin typeface="Times New Roman"/>
                <a:cs typeface="Times New Roman"/>
              </a:rPr>
              <a:t>Benessere ambientale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146" y="1559143"/>
            <a:ext cx="3918585" cy="3837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3535" algn="just">
              <a:lnSpc>
                <a:spcPct val="796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1400" spc="-15" dirty="0" smtClean="0">
                <a:latin typeface="Times New Roman"/>
                <a:cs typeface="Times New Roman"/>
              </a:rPr>
              <a:t>L</a:t>
            </a:r>
            <a:r>
              <a:rPr sz="1400" spc="-10" dirty="0" smtClean="0">
                <a:latin typeface="Times New Roman"/>
                <a:cs typeface="Times New Roman"/>
              </a:rPr>
              <a:t>a </a:t>
            </a:r>
            <a:r>
              <a:rPr sz="1400" spc="-9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condizione </a:t>
            </a:r>
            <a:r>
              <a:rPr sz="1400" spc="-9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di </a:t>
            </a:r>
            <a:r>
              <a:rPr sz="1400" spc="-9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"</a:t>
            </a:r>
            <a:r>
              <a:rPr sz="1400" b="1" i="1" spc="-10" dirty="0" smtClean="0">
                <a:latin typeface="Times New Roman"/>
                <a:cs typeface="Times New Roman"/>
              </a:rPr>
              <a:t>benessere </a:t>
            </a:r>
            <a:r>
              <a:rPr sz="1400" b="1" i="1" spc="-80" dirty="0" smtClean="0">
                <a:latin typeface="Times New Roman"/>
                <a:cs typeface="Times New Roman"/>
              </a:rPr>
              <a:t> </a:t>
            </a:r>
            <a:r>
              <a:rPr sz="1400" b="1" i="1" spc="-10" dirty="0" smtClean="0">
                <a:latin typeface="Times New Roman"/>
                <a:cs typeface="Times New Roman"/>
              </a:rPr>
              <a:t>ambientale</a:t>
            </a:r>
            <a:r>
              <a:rPr sz="1400" spc="-10" dirty="0" smtClean="0">
                <a:latin typeface="Times New Roman"/>
                <a:cs typeface="Times New Roman"/>
              </a:rPr>
              <a:t>" </a:t>
            </a:r>
            <a:r>
              <a:rPr sz="1400" spc="-90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v</a:t>
            </a:r>
            <a:r>
              <a:rPr sz="1400" spc="0" dirty="0" smtClean="0">
                <a:latin typeface="Times New Roman"/>
                <a:cs typeface="Times New Roman"/>
              </a:rPr>
              <a:t>i</a:t>
            </a:r>
            <a:r>
              <a:rPr sz="1400" spc="-10" dirty="0" smtClean="0">
                <a:latin typeface="Times New Roman"/>
                <a:cs typeface="Times New Roman"/>
              </a:rPr>
              <a:t>ene defini</a:t>
            </a:r>
            <a:r>
              <a:rPr sz="1400" spc="-5" dirty="0" smtClean="0">
                <a:latin typeface="Times New Roman"/>
                <a:cs typeface="Times New Roman"/>
              </a:rPr>
              <a:t>ta    </a:t>
            </a:r>
            <a:r>
              <a:rPr sz="1400" spc="12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come    </a:t>
            </a:r>
            <a:r>
              <a:rPr sz="1400" spc="125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la    </a:t>
            </a:r>
            <a:r>
              <a:rPr sz="1400" spc="110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particolare    </a:t>
            </a:r>
            <a:r>
              <a:rPr sz="1400" spc="114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condizione psicologica di</a:t>
            </a:r>
            <a:r>
              <a:rPr sz="1400" spc="10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soddisfazione</a:t>
            </a:r>
            <a:r>
              <a:rPr sz="1400" spc="10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da</a:t>
            </a:r>
            <a:r>
              <a:rPr sz="1400" spc="10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parte</a:t>
            </a:r>
            <a:r>
              <a:rPr sz="1400" spc="10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del</a:t>
            </a:r>
            <a:r>
              <a:rPr sz="1400" spc="10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soggetto</a:t>
            </a:r>
            <a:r>
              <a:rPr sz="1400" spc="-5" dirty="0" smtClean="0">
                <a:latin typeface="Times New Roman"/>
                <a:cs typeface="Times New Roman"/>
              </a:rPr>
              <a:t> nei </a:t>
            </a:r>
            <a:r>
              <a:rPr sz="1400" spc="-10" dirty="0" smtClean="0">
                <a:latin typeface="Times New Roman"/>
                <a:cs typeface="Times New Roman"/>
              </a:rPr>
              <a:t>confronti del:</a:t>
            </a:r>
            <a:endParaRPr sz="1400">
              <a:latin typeface="Times New Roman"/>
              <a:cs typeface="Times New Roman"/>
            </a:endParaRPr>
          </a:p>
          <a:p>
            <a:pPr marL="755650" lvl="1" indent="-285750">
              <a:lnSpc>
                <a:spcPts val="1675"/>
              </a:lnSpc>
              <a:buFont typeface="Times New Roman"/>
              <a:buChar char="–"/>
              <a:tabLst>
                <a:tab pos="755015" algn="l"/>
              </a:tabLst>
            </a:pP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icroclima (benessere </a:t>
            </a:r>
            <a:r>
              <a:rPr sz="1400" spc="-5" dirty="0" smtClean="0">
                <a:latin typeface="Times New Roman"/>
                <a:cs typeface="Times New Roman"/>
              </a:rPr>
              <a:t>ter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oigro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5" dirty="0" smtClean="0">
                <a:latin typeface="Times New Roman"/>
                <a:cs typeface="Times New Roman"/>
              </a:rPr>
              <a:t>etrico);</a:t>
            </a:r>
            <a:endParaRPr sz="1400">
              <a:latin typeface="Times New Roman"/>
              <a:cs typeface="Times New Roman"/>
            </a:endParaRPr>
          </a:p>
          <a:p>
            <a:pPr marL="755015" lvl="1" indent="-285750">
              <a:lnSpc>
                <a:spcPts val="1675"/>
              </a:lnSpc>
              <a:buFont typeface="Times New Roman"/>
              <a:buChar char="–"/>
              <a:tabLst>
                <a:tab pos="755015" algn="l"/>
              </a:tabLst>
            </a:pPr>
            <a:r>
              <a:rPr sz="1400" spc="-10" dirty="0" smtClean="0">
                <a:latin typeface="Times New Roman"/>
                <a:cs typeface="Times New Roman"/>
              </a:rPr>
              <a:t>qualità</a:t>
            </a:r>
            <a:r>
              <a:rPr sz="1400" spc="-5" dirty="0" smtClean="0">
                <a:latin typeface="Times New Roman"/>
                <a:cs typeface="Times New Roman"/>
              </a:rPr>
              <a:t> d</a:t>
            </a:r>
            <a:r>
              <a:rPr sz="1400" spc="-15" dirty="0" smtClean="0">
                <a:latin typeface="Times New Roman"/>
                <a:cs typeface="Times New Roman"/>
              </a:rPr>
              <a:t>e</a:t>
            </a:r>
            <a:r>
              <a:rPr sz="1400" spc="-5" dirty="0" smtClean="0">
                <a:latin typeface="Times New Roman"/>
                <a:cs typeface="Times New Roman"/>
              </a:rPr>
              <a:t>ll’aria </a:t>
            </a:r>
            <a:r>
              <a:rPr sz="1400" spc="-10" dirty="0" smtClean="0">
                <a:latin typeface="Times New Roman"/>
                <a:cs typeface="Times New Roman"/>
              </a:rPr>
              <a:t>(benessere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res</a:t>
            </a:r>
            <a:r>
              <a:rPr sz="1400" spc="-5" dirty="0" smtClean="0">
                <a:latin typeface="Times New Roman"/>
                <a:cs typeface="Times New Roman"/>
              </a:rPr>
              <a:t>p.)</a:t>
            </a:r>
            <a:endParaRPr sz="1400">
              <a:latin typeface="Times New Roman"/>
              <a:cs typeface="Times New Roman"/>
            </a:endParaRPr>
          </a:p>
          <a:p>
            <a:pPr marL="755650" lvl="1" indent="-285750">
              <a:lnSpc>
                <a:spcPts val="1675"/>
              </a:lnSpc>
              <a:buFont typeface="Times New Roman"/>
              <a:buChar char="–"/>
              <a:tabLst>
                <a:tab pos="755015" algn="l"/>
              </a:tabLst>
            </a:pPr>
            <a:r>
              <a:rPr sz="1400" spc="-10" dirty="0" smtClean="0">
                <a:latin typeface="Times New Roman"/>
                <a:cs typeface="Times New Roman"/>
              </a:rPr>
              <a:t>ru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ore (benessere acustico)</a:t>
            </a:r>
            <a:endParaRPr sz="1400">
              <a:latin typeface="Times New Roman"/>
              <a:cs typeface="Times New Roman"/>
            </a:endParaRPr>
          </a:p>
          <a:p>
            <a:pPr marL="755650" lvl="1" indent="-285750">
              <a:lnSpc>
                <a:spcPts val="1675"/>
              </a:lnSpc>
              <a:buFont typeface="Times New Roman"/>
              <a:buChar char="–"/>
              <a:tabLst>
                <a:tab pos="755015" algn="l"/>
              </a:tabLst>
            </a:pPr>
            <a:r>
              <a:rPr sz="1400" spc="-15" dirty="0" smtClean="0">
                <a:latin typeface="Times New Roman"/>
                <a:cs typeface="Times New Roman"/>
              </a:rPr>
              <a:t>…</a:t>
            </a:r>
            <a:endParaRPr sz="1400">
              <a:latin typeface="Times New Roman"/>
              <a:cs typeface="Times New Roman"/>
            </a:endParaRPr>
          </a:p>
          <a:p>
            <a:pPr marL="354965" marR="13970" indent="-342900" algn="just">
              <a:lnSpc>
                <a:spcPct val="79600"/>
              </a:lnSpc>
              <a:spcBef>
                <a:spcPts val="340"/>
              </a:spcBef>
              <a:buFont typeface="Times New Roman"/>
              <a:buChar char="•"/>
              <a:tabLst>
                <a:tab pos="354965" algn="l"/>
                <a:tab pos="1318260" algn="l"/>
              </a:tabLst>
            </a:pPr>
            <a:r>
              <a:rPr sz="1400" spc="-10" dirty="0" smtClean="0">
                <a:latin typeface="Times New Roman"/>
                <a:cs typeface="Times New Roman"/>
              </a:rPr>
              <a:t>Sebbe</a:t>
            </a:r>
            <a:r>
              <a:rPr sz="1400" spc="-5" dirty="0" smtClean="0">
                <a:latin typeface="Times New Roman"/>
                <a:cs typeface="Times New Roman"/>
              </a:rPr>
              <a:t>n</a:t>
            </a:r>
            <a:r>
              <a:rPr sz="1400" spc="-10" dirty="0" smtClean="0">
                <a:latin typeface="Times New Roman"/>
                <a:cs typeface="Times New Roman"/>
              </a:rPr>
              <a:t>e </a:t>
            </a:r>
            <a:r>
              <a:rPr sz="1400" spc="-160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la </a:t>
            </a:r>
            <a:r>
              <a:rPr sz="1400" spc="-150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sensibilità </a:t>
            </a:r>
            <a:r>
              <a:rPr sz="1400" spc="-160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individuale </a:t>
            </a:r>
            <a:r>
              <a:rPr sz="1400" spc="-13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e </a:t>
            </a:r>
            <a:r>
              <a:rPr sz="1400" spc="-13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collettiva </a:t>
            </a:r>
            <a:r>
              <a:rPr sz="1400" spc="-135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ai</a:t>
            </a:r>
            <a:r>
              <a:rPr sz="1400" spc="-10" dirty="0" smtClean="0">
                <a:latin typeface="Times New Roman"/>
                <a:cs typeface="Times New Roman"/>
              </a:rPr>
              <a:t> proble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5" dirty="0" smtClean="0">
                <a:latin typeface="Times New Roman"/>
                <a:cs typeface="Times New Roman"/>
              </a:rPr>
              <a:t>i   </a:t>
            </a:r>
            <a:r>
              <a:rPr sz="1400" spc="-2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a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bientali   </a:t>
            </a:r>
            <a:r>
              <a:rPr sz="1400" spc="-2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sia   </a:t>
            </a:r>
            <a:r>
              <a:rPr sz="1400" spc="-2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negli   </a:t>
            </a:r>
            <a:r>
              <a:rPr sz="1400" spc="-2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ulti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5" dirty="0" smtClean="0">
                <a:latin typeface="Times New Roman"/>
                <a:cs typeface="Times New Roman"/>
              </a:rPr>
              <a:t>i   </a:t>
            </a:r>
            <a:r>
              <a:rPr sz="1400" spc="-2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anni largamente	a</a:t>
            </a:r>
            <a:r>
              <a:rPr sz="1400" spc="-5" dirty="0" smtClean="0">
                <a:latin typeface="Times New Roman"/>
                <a:cs typeface="Times New Roman"/>
              </a:rPr>
              <a:t>u</a:t>
            </a:r>
            <a:r>
              <a:rPr sz="1400" spc="-10" dirty="0" smtClean="0">
                <a:latin typeface="Times New Roman"/>
                <a:cs typeface="Times New Roman"/>
              </a:rPr>
              <a:t>men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10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5" dirty="0" smtClean="0">
                <a:latin typeface="Times New Roman"/>
                <a:cs typeface="Times New Roman"/>
              </a:rPr>
              <a:t>a,   </a:t>
            </a:r>
            <a:r>
              <a:rPr sz="1400" spc="-50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r</a:t>
            </a:r>
            <a:r>
              <a:rPr sz="1400" spc="-15" dirty="0" smtClean="0">
                <a:latin typeface="Times New Roman"/>
                <a:cs typeface="Times New Roman"/>
              </a:rPr>
              <a:t>a</a:t>
            </a:r>
            <a:r>
              <a:rPr sz="1400" spc="-10" dirty="0" smtClean="0">
                <a:latin typeface="Times New Roman"/>
                <a:cs typeface="Times New Roman"/>
              </a:rPr>
              <a:t>ramen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10" dirty="0" smtClean="0">
                <a:latin typeface="Times New Roman"/>
                <a:cs typeface="Times New Roman"/>
              </a:rPr>
              <a:t>e   </a:t>
            </a:r>
            <a:r>
              <a:rPr sz="1400" spc="-50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il   </a:t>
            </a:r>
            <a:r>
              <a:rPr sz="1400" spc="-50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rischio</a:t>
            </a:r>
            <a:r>
              <a:rPr sz="1400" spc="-5" dirty="0" smtClean="0">
                <a:latin typeface="Times New Roman"/>
                <a:cs typeface="Times New Roman"/>
              </a:rPr>
              <a:t> a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bientale </a:t>
            </a:r>
            <a:r>
              <a:rPr sz="1400" spc="15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a </a:t>
            </a:r>
            <a:r>
              <a:rPr sz="1400" spc="140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cui </a:t>
            </a:r>
            <a:r>
              <a:rPr sz="1400" spc="140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è </a:t>
            </a:r>
            <a:r>
              <a:rPr sz="1400" spc="140" dirty="0" smtClean="0">
                <a:latin typeface="Times New Roman"/>
                <a:cs typeface="Times New Roman"/>
              </a:rPr>
              <a:t> </a:t>
            </a:r>
            <a:r>
              <a:rPr sz="1400" spc="-15" dirty="0" smtClean="0">
                <a:latin typeface="Times New Roman"/>
                <a:cs typeface="Times New Roman"/>
              </a:rPr>
              <a:t>e</a:t>
            </a:r>
            <a:r>
              <a:rPr sz="1400" spc="-10" dirty="0" smtClean="0">
                <a:latin typeface="Times New Roman"/>
                <a:cs typeface="Times New Roman"/>
              </a:rPr>
              <a:t>sposto </a:t>
            </a:r>
            <a:r>
              <a:rPr sz="1400" spc="140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ciascun </a:t>
            </a:r>
            <a:r>
              <a:rPr sz="1400" spc="140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individuo viene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b="1" i="1" spc="-10" dirty="0" smtClean="0">
                <a:latin typeface="Times New Roman"/>
                <a:cs typeface="Times New Roman"/>
              </a:rPr>
              <a:t>oggettivamente valutato</a:t>
            </a:r>
            <a:r>
              <a:rPr sz="1400" spc="-5" dirty="0" smtClean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4"/>
              </a:spcBef>
              <a:buFont typeface="Times New Roman"/>
              <a:buChar char="•"/>
            </a:pPr>
            <a:endParaRPr sz="65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 marL="354965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1400" spc="-15" dirty="0" smtClean="0">
                <a:latin typeface="Times New Roman"/>
                <a:cs typeface="Times New Roman"/>
              </a:rPr>
              <a:t>C</a:t>
            </a:r>
            <a:r>
              <a:rPr sz="1400" spc="-10" dirty="0" smtClean="0">
                <a:latin typeface="Times New Roman"/>
                <a:cs typeface="Times New Roman"/>
              </a:rPr>
              <a:t>iò è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probabilmente dovuto </a:t>
            </a:r>
            <a:r>
              <a:rPr sz="1400" spc="-5" dirty="0" smtClean="0">
                <a:latin typeface="Times New Roman"/>
                <a:cs typeface="Times New Roman"/>
              </a:rPr>
              <a:t>a:</a:t>
            </a:r>
            <a:endParaRPr sz="1400">
              <a:latin typeface="Times New Roman"/>
              <a:cs typeface="Times New Roman"/>
            </a:endParaRPr>
          </a:p>
          <a:p>
            <a:pPr marL="755015" marR="13970" lvl="1" indent="-285750">
              <a:lnSpc>
                <a:spcPct val="79600"/>
              </a:lnSpc>
              <a:spcBef>
                <a:spcPts val="335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1400" spc="-5" dirty="0" smtClean="0">
                <a:latin typeface="Times New Roman"/>
                <a:cs typeface="Times New Roman"/>
              </a:rPr>
              <a:t>la</a:t>
            </a:r>
            <a:r>
              <a:rPr sz="1400" spc="3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intrinseca</a:t>
            </a:r>
            <a:r>
              <a:rPr sz="1400" spc="40" dirty="0" smtClean="0">
                <a:latin typeface="Times New Roman"/>
                <a:cs typeface="Times New Roman"/>
              </a:rPr>
              <a:t> </a:t>
            </a:r>
            <a:r>
              <a:rPr sz="1400" b="1" i="1" spc="-10" dirty="0" smtClean="0">
                <a:latin typeface="Times New Roman"/>
                <a:cs typeface="Times New Roman"/>
              </a:rPr>
              <a:t>complessità</a:t>
            </a:r>
            <a:r>
              <a:rPr sz="1400" b="1" i="1" spc="4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delle</a:t>
            </a:r>
            <a:r>
              <a:rPr sz="1400" spc="50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metodiche</a:t>
            </a:r>
            <a:r>
              <a:rPr sz="1400" spc="50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di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0" dirty="0" smtClean="0">
                <a:latin typeface="Times New Roman"/>
                <a:cs typeface="Times New Roman"/>
              </a:rPr>
              <a:t>i</a:t>
            </a:r>
            <a:r>
              <a:rPr sz="1400" spc="-10" dirty="0" smtClean="0">
                <a:latin typeface="Times New Roman"/>
                <a:cs typeface="Times New Roman"/>
              </a:rPr>
              <a:t>sura</a:t>
            </a:r>
            <a:endParaRPr sz="1400">
              <a:latin typeface="Times New Roman"/>
              <a:cs typeface="Times New Roman"/>
            </a:endParaRPr>
          </a:p>
          <a:p>
            <a:pPr marL="755015" lvl="1" indent="-285750">
              <a:lnSpc>
                <a:spcPts val="1675"/>
              </a:lnSpc>
              <a:buFont typeface="Times New Roman"/>
              <a:buChar char="–"/>
              <a:tabLst>
                <a:tab pos="755015" algn="l"/>
              </a:tabLst>
            </a:pPr>
            <a:r>
              <a:rPr sz="1400" spc="-10" dirty="0" smtClean="0">
                <a:latin typeface="Times New Roman"/>
                <a:cs typeface="Times New Roman"/>
              </a:rPr>
              <a:t>l’elevato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costo delle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attrezzature,</a:t>
            </a:r>
            <a:endParaRPr sz="1400">
              <a:latin typeface="Times New Roman"/>
              <a:cs typeface="Times New Roman"/>
            </a:endParaRPr>
          </a:p>
          <a:p>
            <a:pPr marL="755650" lvl="1" indent="-286385">
              <a:lnSpc>
                <a:spcPts val="1639"/>
              </a:lnSpc>
              <a:buFont typeface="Times New Roman"/>
              <a:buChar char="–"/>
              <a:tabLst>
                <a:tab pos="755015" algn="l"/>
              </a:tabLst>
            </a:pPr>
            <a:r>
              <a:rPr sz="1400" spc="-10" dirty="0" smtClean="0">
                <a:latin typeface="Times New Roman"/>
                <a:cs typeface="Times New Roman"/>
              </a:rPr>
              <a:t>l’oggettiva </a:t>
            </a:r>
            <a:r>
              <a:rPr sz="1400" spc="-125" dirty="0" smtClean="0">
                <a:latin typeface="Times New Roman"/>
                <a:cs typeface="Times New Roman"/>
              </a:rPr>
              <a:t> </a:t>
            </a:r>
            <a:r>
              <a:rPr sz="1400" b="1" i="1" spc="-10" dirty="0" smtClean="0">
                <a:latin typeface="Times New Roman"/>
                <a:cs typeface="Times New Roman"/>
              </a:rPr>
              <a:t>carenza </a:t>
            </a:r>
            <a:r>
              <a:rPr sz="1400" b="1" i="1" spc="-114" dirty="0" smtClean="0">
                <a:latin typeface="Times New Roman"/>
                <a:cs typeface="Times New Roman"/>
              </a:rPr>
              <a:t> </a:t>
            </a:r>
            <a:r>
              <a:rPr sz="1400" b="1" i="1" spc="-10" dirty="0" smtClean="0">
                <a:latin typeface="Times New Roman"/>
                <a:cs typeface="Times New Roman"/>
              </a:rPr>
              <a:t>di </a:t>
            </a:r>
            <a:r>
              <a:rPr sz="1400" b="1" i="1" spc="-114" dirty="0" smtClean="0">
                <a:latin typeface="Times New Roman"/>
                <a:cs typeface="Times New Roman"/>
              </a:rPr>
              <a:t> </a:t>
            </a:r>
            <a:r>
              <a:rPr sz="1400" b="1" i="1" spc="-10" dirty="0" smtClean="0">
                <a:latin typeface="Times New Roman"/>
                <a:cs typeface="Times New Roman"/>
              </a:rPr>
              <a:t>tecnici </a:t>
            </a:r>
            <a:r>
              <a:rPr sz="1400" b="1" i="1" spc="-114" dirty="0" smtClean="0">
                <a:latin typeface="Times New Roman"/>
                <a:cs typeface="Times New Roman"/>
              </a:rPr>
              <a:t> </a:t>
            </a:r>
            <a:r>
              <a:rPr sz="1400" b="1" i="1" spc="-10" dirty="0" smtClean="0">
                <a:latin typeface="Times New Roman"/>
                <a:cs typeface="Times New Roman"/>
              </a:rPr>
              <a:t>e </a:t>
            </a:r>
            <a:r>
              <a:rPr sz="1400" b="1" i="1" spc="-114" dirty="0" smtClean="0">
                <a:latin typeface="Times New Roman"/>
                <a:cs typeface="Times New Roman"/>
              </a:rPr>
              <a:t> </a:t>
            </a:r>
            <a:r>
              <a:rPr sz="1400" b="1" i="1" spc="-10" dirty="0" smtClean="0">
                <a:latin typeface="Times New Roman"/>
                <a:cs typeface="Times New Roman"/>
              </a:rPr>
              <a:t>laboratori</a:t>
            </a:r>
            <a:endParaRPr sz="1400">
              <a:latin typeface="Times New Roman"/>
              <a:cs typeface="Times New Roman"/>
            </a:endParaRPr>
          </a:p>
          <a:p>
            <a:pPr marL="755015">
              <a:lnSpc>
                <a:spcPts val="1370"/>
              </a:lnSpc>
            </a:pPr>
            <a:r>
              <a:rPr sz="1400" spc="-10" dirty="0" smtClean="0">
                <a:latin typeface="Times New Roman"/>
                <a:cs typeface="Times New Roman"/>
              </a:rPr>
              <a:t>a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bientali disponibil</a:t>
            </a:r>
            <a:r>
              <a:rPr sz="1400" spc="-5" dirty="0" smtClean="0">
                <a:latin typeface="Times New Roman"/>
                <a:cs typeface="Times New Roman"/>
              </a:rPr>
              <a:t>i </a:t>
            </a:r>
            <a:r>
              <a:rPr sz="1400" spc="-10" dirty="0" smtClean="0">
                <a:latin typeface="Times New Roman"/>
                <a:cs typeface="Times New Roman"/>
              </a:rPr>
              <a:t>in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a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bito</a:t>
            </a:r>
            <a:r>
              <a:rPr sz="1400" spc="-5" dirty="0" smtClean="0">
                <a:latin typeface="Times New Roman"/>
                <a:cs typeface="Times New Roman"/>
              </a:rPr>
              <a:t> terr</a:t>
            </a:r>
            <a:r>
              <a:rPr sz="1400" spc="-10" dirty="0" smtClean="0">
                <a:latin typeface="Times New Roman"/>
                <a:cs typeface="Times New Roman"/>
              </a:rPr>
              <a:t>i</a:t>
            </a:r>
            <a:r>
              <a:rPr sz="1400" spc="-5" dirty="0" smtClean="0">
                <a:latin typeface="Times New Roman"/>
                <a:cs typeface="Times New Roman"/>
              </a:rPr>
              <a:t>toriale.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721174" y="1350708"/>
          <a:ext cx="3809986" cy="4463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953"/>
                <a:gridCol w="1892033"/>
              </a:tblGrid>
              <a:tr h="990600">
                <a:tc>
                  <a:txBody>
                    <a:bodyPr/>
                    <a:lstStyle/>
                    <a:p>
                      <a:pPr marL="77470" marR="390525">
                        <a:lnSpc>
                          <a:spcPct val="100299"/>
                        </a:lnSpc>
                      </a:pPr>
                      <a:r>
                        <a:rPr sz="1600" dirty="0" smtClean="0">
                          <a:latin typeface="Times New Roman"/>
                          <a:cs typeface="Times New Roman"/>
                        </a:rPr>
                        <a:t>Benessere termoigrometrico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854710">
                        <a:lnSpc>
                          <a:spcPct val="100299"/>
                        </a:lnSpc>
                      </a:pPr>
                      <a:r>
                        <a:rPr sz="1600" spc="-1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600" spc="0" dirty="0" smtClean="0">
                          <a:latin typeface="Times New Roman"/>
                          <a:cs typeface="Times New Roman"/>
                        </a:rPr>
                        <a:t>ontrollo microclima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89076">
                <a:tc>
                  <a:txBody>
                    <a:bodyPr/>
                    <a:lstStyle/>
                    <a:p>
                      <a:pPr marL="77470" marR="116205">
                        <a:lnSpc>
                          <a:spcPct val="100299"/>
                        </a:lnSpc>
                      </a:pPr>
                      <a:r>
                        <a:rPr sz="1600" dirty="0" smtClean="0">
                          <a:latin typeface="Times New Roman"/>
                          <a:cs typeface="Times New Roman"/>
                        </a:rPr>
                        <a:t>Benessere respir</a:t>
                      </a:r>
                      <a:r>
                        <a:rPr sz="1600" spc="1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-5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600" spc="5" dirty="0" smtClean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600" spc="0" dirty="0" smtClean="0">
                          <a:latin typeface="Times New Roman"/>
                          <a:cs typeface="Times New Roman"/>
                        </a:rPr>
                        <a:t>io-olf</a:t>
                      </a:r>
                      <a:r>
                        <a:rPr sz="1600" spc="10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0" dirty="0" smtClean="0">
                          <a:latin typeface="Times New Roman"/>
                          <a:cs typeface="Times New Roman"/>
                        </a:rPr>
                        <a:t>ttivo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399415">
                        <a:lnSpc>
                          <a:spcPct val="100299"/>
                        </a:lnSpc>
                      </a:pPr>
                      <a:r>
                        <a:rPr sz="1600" spc="-1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600" spc="0" dirty="0" smtClean="0">
                          <a:latin typeface="Times New Roman"/>
                          <a:cs typeface="Times New Roman"/>
                        </a:rPr>
                        <a:t>ontrollo</a:t>
                      </a:r>
                      <a:r>
                        <a:rPr sz="16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imes New Roman"/>
                          <a:cs typeface="Times New Roman"/>
                        </a:rPr>
                        <a:t>qualità dell’aria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22019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Times New Roman"/>
                          <a:cs typeface="Times New Roman"/>
                        </a:rPr>
                        <a:t>Benessere acustico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Times New Roman"/>
                          <a:cs typeface="Times New Roman"/>
                        </a:rPr>
                        <a:t>Controllo rumore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89076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Times New Roman"/>
                          <a:cs typeface="Times New Roman"/>
                        </a:rPr>
                        <a:t>Benessere visivo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52400">
                        <a:lnSpc>
                          <a:spcPct val="100299"/>
                        </a:lnSpc>
                      </a:pPr>
                      <a:r>
                        <a:rPr sz="1600" spc="-10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600" spc="0" dirty="0" smtClean="0">
                          <a:latin typeface="Times New Roman"/>
                          <a:cs typeface="Times New Roman"/>
                        </a:rPr>
                        <a:t>ontrollo illuminazione naturale</a:t>
                      </a:r>
                      <a:r>
                        <a:rPr sz="16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imes New Roman"/>
                          <a:cs typeface="Times New Roman"/>
                        </a:rPr>
                        <a:t>e artifi</a:t>
                      </a:r>
                      <a:r>
                        <a:rPr sz="1600" spc="5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600" spc="-5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6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-5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600" spc="0" dirty="0" smtClean="0">
                          <a:latin typeface="Times New Roman"/>
                          <a:cs typeface="Times New Roman"/>
                        </a:rPr>
                        <a:t>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3024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Times New Roman"/>
                          <a:cs typeface="Times New Roman"/>
                        </a:rPr>
                        <a:t>…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66469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89330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9707" y="306323"/>
            <a:ext cx="7297420" cy="498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i="1" spc="-15" dirty="0" smtClean="0">
                <a:latin typeface="Times New Roman"/>
                <a:cs typeface="Times New Roman"/>
              </a:rPr>
              <a:t>Sistema</a:t>
            </a:r>
            <a:r>
              <a:rPr sz="3200" b="1" i="1" spc="-5" dirty="0" smtClean="0">
                <a:latin typeface="Times New Roman"/>
                <a:cs typeface="Times New Roman"/>
              </a:rPr>
              <a:t> </a:t>
            </a:r>
            <a:r>
              <a:rPr sz="3200" b="1" i="1" spc="-15" dirty="0" smtClean="0">
                <a:latin typeface="Times New Roman"/>
                <a:cs typeface="Times New Roman"/>
              </a:rPr>
              <a:t>di</a:t>
            </a:r>
            <a:r>
              <a:rPr sz="3200" b="1" i="1" spc="-5" dirty="0" smtClean="0">
                <a:latin typeface="Times New Roman"/>
                <a:cs typeface="Times New Roman"/>
              </a:rPr>
              <a:t> </a:t>
            </a:r>
            <a:r>
              <a:rPr sz="3200" b="1" i="1" spc="-15" dirty="0" smtClean="0">
                <a:latin typeface="Times New Roman"/>
                <a:cs typeface="Times New Roman"/>
              </a:rPr>
              <a:t>controllo</a:t>
            </a:r>
            <a:r>
              <a:rPr sz="3200" b="1" i="1" spc="-5" dirty="0" smtClean="0">
                <a:latin typeface="Times New Roman"/>
                <a:cs typeface="Times New Roman"/>
              </a:rPr>
              <a:t> </a:t>
            </a:r>
            <a:r>
              <a:rPr sz="3200" b="1" i="1" spc="-15" dirty="0" smtClean="0">
                <a:latin typeface="Times New Roman"/>
                <a:cs typeface="Times New Roman"/>
              </a:rPr>
              <a:t>della</a:t>
            </a:r>
            <a:r>
              <a:rPr sz="3200" b="1" i="1" spc="-5" dirty="0" smtClean="0">
                <a:latin typeface="Times New Roman"/>
                <a:cs typeface="Times New Roman"/>
              </a:rPr>
              <a:t> </a:t>
            </a:r>
            <a:r>
              <a:rPr sz="3200" b="1" i="1" spc="-15" dirty="0" smtClean="0">
                <a:latin typeface="Times New Roman"/>
                <a:cs typeface="Times New Roman"/>
              </a:rPr>
              <a:t>termoregolazione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0155" y="1208023"/>
            <a:ext cx="8074151" cy="4530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30365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0" y="0"/>
                </a:moveTo>
                <a:lnTo>
                  <a:pt x="911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66469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89330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9029" y="148844"/>
            <a:ext cx="748220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-15" dirty="0" smtClean="0">
                <a:latin typeface="Times New Roman"/>
                <a:cs typeface="Times New Roman"/>
              </a:rPr>
              <a:t>Il </a:t>
            </a:r>
            <a:r>
              <a:rPr sz="3600" spc="-20" dirty="0" smtClean="0">
                <a:latin typeface="Times New Roman"/>
                <a:cs typeface="Times New Roman"/>
              </a:rPr>
              <a:t>sistema </a:t>
            </a:r>
            <a:r>
              <a:rPr sz="3600" spc="-15" dirty="0" smtClean="0">
                <a:latin typeface="Times New Roman"/>
                <a:cs typeface="Times New Roman"/>
              </a:rPr>
              <a:t>di rilevazione:</a:t>
            </a:r>
            <a:r>
              <a:rPr sz="3600" spc="5" dirty="0" smtClean="0">
                <a:latin typeface="Times New Roman"/>
                <a:cs typeface="Times New Roman"/>
              </a:rPr>
              <a:t> </a:t>
            </a:r>
            <a:r>
              <a:rPr sz="3600" spc="-10" dirty="0" smtClean="0">
                <a:latin typeface="Times New Roman"/>
                <a:cs typeface="Times New Roman"/>
              </a:rPr>
              <a:t>i </a:t>
            </a:r>
            <a:r>
              <a:rPr sz="3600" spc="-15" dirty="0" smtClean="0">
                <a:latin typeface="Times New Roman"/>
                <a:cs typeface="Times New Roman"/>
              </a:rPr>
              <a:t>termorecettori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3081" y="1422653"/>
            <a:ext cx="4352290" cy="3159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marR="266700" indent="-342900">
              <a:lnSpc>
                <a:spcPts val="1930"/>
              </a:lnSpc>
              <a:buFont typeface="Times New Roman"/>
              <a:buChar char="•"/>
              <a:tabLst>
                <a:tab pos="355600" algn="l"/>
              </a:tabLst>
            </a:pPr>
            <a:r>
              <a:rPr sz="2000" spc="-20" dirty="0" smtClean="0">
                <a:latin typeface="Times New Roman"/>
                <a:cs typeface="Times New Roman"/>
              </a:rPr>
              <a:t>L</a:t>
            </a:r>
            <a:r>
              <a:rPr sz="2000" spc="-10" dirty="0" smtClean="0">
                <a:latin typeface="Times New Roman"/>
                <a:cs typeface="Times New Roman"/>
              </a:rPr>
              <a:t>a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pell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è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s</a:t>
            </a:r>
            <a:r>
              <a:rPr sz="2000" spc="-15" dirty="0" smtClean="0">
                <a:latin typeface="Times New Roman"/>
                <a:cs typeface="Times New Roman"/>
              </a:rPr>
              <a:t>ensibil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a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ogn</a:t>
            </a:r>
            <a:r>
              <a:rPr sz="2000" spc="-10" dirty="0" smtClean="0">
                <a:latin typeface="Times New Roman"/>
                <a:cs typeface="Times New Roman"/>
              </a:rPr>
              <a:t>i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form</a:t>
            </a:r>
            <a:r>
              <a:rPr sz="2000" spc="-10" dirty="0" smtClean="0">
                <a:latin typeface="Times New Roman"/>
                <a:cs typeface="Times New Roman"/>
              </a:rPr>
              <a:t>a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di contatto</a:t>
            </a:r>
            <a:r>
              <a:rPr sz="2000" spc="-5" dirty="0" smtClean="0">
                <a:latin typeface="Times New Roman"/>
                <a:cs typeface="Times New Roman"/>
              </a:rPr>
              <a:t>. </a:t>
            </a:r>
            <a:r>
              <a:rPr sz="2000" spc="-20" dirty="0" smtClean="0">
                <a:latin typeface="Times New Roman"/>
                <a:cs typeface="Times New Roman"/>
              </a:rPr>
              <a:t>L</a:t>
            </a:r>
            <a:r>
              <a:rPr sz="2000" spc="-10" dirty="0" smtClean="0">
                <a:latin typeface="Times New Roman"/>
                <a:cs typeface="Times New Roman"/>
              </a:rPr>
              <a:t>e </a:t>
            </a:r>
            <a:r>
              <a:rPr sz="2000" spc="-15" dirty="0" smtClean="0">
                <a:latin typeface="Times New Roman"/>
                <a:cs typeface="Times New Roman"/>
              </a:rPr>
              <a:t>sensazion</a:t>
            </a:r>
            <a:r>
              <a:rPr sz="2000" spc="-10" dirty="0" smtClean="0">
                <a:latin typeface="Times New Roman"/>
                <a:cs typeface="Times New Roman"/>
              </a:rPr>
              <a:t>i </a:t>
            </a:r>
            <a:r>
              <a:rPr sz="2000" spc="-15" dirty="0" smtClean="0">
                <a:latin typeface="Times New Roman"/>
                <a:cs typeface="Times New Roman"/>
              </a:rPr>
              <a:t>tattil</a:t>
            </a:r>
            <a:r>
              <a:rPr sz="2000" spc="-10" dirty="0" smtClean="0">
                <a:latin typeface="Times New Roman"/>
                <a:cs typeface="Times New Roman"/>
              </a:rPr>
              <a:t>i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son</a:t>
            </a:r>
            <a:r>
              <a:rPr sz="2000" spc="-10" dirty="0" smtClean="0">
                <a:latin typeface="Times New Roman"/>
                <a:cs typeface="Times New Roman"/>
              </a:rPr>
              <a:t>o </a:t>
            </a:r>
            <a:r>
              <a:rPr sz="2000" spc="-15" dirty="0" smtClean="0">
                <a:latin typeface="Times New Roman"/>
                <a:cs typeface="Times New Roman"/>
              </a:rPr>
              <a:t>di divers</a:t>
            </a:r>
            <a:r>
              <a:rPr sz="2000" spc="-10" dirty="0" smtClean="0">
                <a:latin typeface="Times New Roman"/>
                <a:cs typeface="Times New Roman"/>
              </a:rPr>
              <a:t>a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natura:</a:t>
            </a:r>
            <a:endParaRPr sz="2000">
              <a:latin typeface="Times New Roman"/>
              <a:cs typeface="Times New Roman"/>
            </a:endParaRPr>
          </a:p>
          <a:p>
            <a:pPr marL="755015" lvl="1" indent="-285750">
              <a:lnSpc>
                <a:spcPct val="100000"/>
              </a:lnSpc>
              <a:spcBef>
                <a:spcPts val="25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1800" spc="-10" dirty="0" smtClean="0">
                <a:latin typeface="Times New Roman"/>
                <a:cs typeface="Times New Roman"/>
              </a:rPr>
              <a:t>i</a:t>
            </a:r>
            <a:r>
              <a:rPr sz="1800" spc="-5" dirty="0" smtClean="0">
                <a:latin typeface="Times New Roman"/>
                <a:cs typeface="Times New Roman"/>
              </a:rPr>
              <a:t>l </a:t>
            </a:r>
            <a:r>
              <a:rPr sz="1800" spc="-15" dirty="0" smtClean="0">
                <a:latin typeface="Times New Roman"/>
                <a:cs typeface="Times New Roman"/>
              </a:rPr>
              <a:t>cald</a:t>
            </a:r>
            <a:r>
              <a:rPr sz="1800" spc="-10" dirty="0" smtClean="0">
                <a:latin typeface="Times New Roman"/>
                <a:cs typeface="Times New Roman"/>
              </a:rPr>
              <a:t>o e i</a:t>
            </a:r>
            <a:r>
              <a:rPr sz="1800" spc="-5" dirty="0" smtClean="0">
                <a:latin typeface="Times New Roman"/>
                <a:cs typeface="Times New Roman"/>
              </a:rPr>
              <a:t>l </a:t>
            </a:r>
            <a:r>
              <a:rPr sz="1800" spc="-15" dirty="0" smtClean="0">
                <a:latin typeface="Times New Roman"/>
                <a:cs typeface="Times New Roman"/>
              </a:rPr>
              <a:t>freddo,</a:t>
            </a:r>
            <a:endParaRPr sz="1800">
              <a:latin typeface="Times New Roman"/>
              <a:cs typeface="Times New Roman"/>
            </a:endParaRPr>
          </a:p>
          <a:p>
            <a:pPr marL="755015" lvl="1" indent="-285750">
              <a:lnSpc>
                <a:spcPct val="100000"/>
              </a:lnSpc>
              <a:buFont typeface="Times New Roman"/>
              <a:buChar char="–"/>
              <a:tabLst>
                <a:tab pos="755015" algn="l"/>
              </a:tabLst>
            </a:pPr>
            <a:r>
              <a:rPr sz="1800" spc="-10" dirty="0" smtClean="0">
                <a:latin typeface="Times New Roman"/>
                <a:cs typeface="Times New Roman"/>
              </a:rPr>
              <a:t>la </a:t>
            </a:r>
            <a:r>
              <a:rPr sz="1800" spc="-15" dirty="0" smtClean="0">
                <a:latin typeface="Times New Roman"/>
                <a:cs typeface="Times New Roman"/>
              </a:rPr>
              <a:t>pression</a:t>
            </a:r>
            <a:r>
              <a:rPr sz="1800" spc="-10" dirty="0" smtClean="0">
                <a:latin typeface="Times New Roman"/>
                <a:cs typeface="Times New Roman"/>
              </a:rPr>
              <a:t>e e i</a:t>
            </a:r>
            <a:r>
              <a:rPr sz="1800" spc="-5" dirty="0" smtClean="0">
                <a:latin typeface="Times New Roman"/>
                <a:cs typeface="Times New Roman"/>
              </a:rPr>
              <a:t>l </a:t>
            </a:r>
            <a:r>
              <a:rPr sz="1800" spc="-15" dirty="0" smtClean="0">
                <a:latin typeface="Times New Roman"/>
                <a:cs typeface="Times New Roman"/>
              </a:rPr>
              <a:t>contatto</a:t>
            </a:r>
            <a:endParaRPr sz="1800">
              <a:latin typeface="Times New Roman"/>
              <a:cs typeface="Times New Roman"/>
            </a:endParaRPr>
          </a:p>
          <a:p>
            <a:pPr marL="755650" lvl="1" indent="-286385">
              <a:lnSpc>
                <a:spcPct val="100000"/>
              </a:lnSpc>
              <a:spcBef>
                <a:spcPts val="5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1800" spc="-5" dirty="0" smtClean="0">
                <a:latin typeface="Times New Roman"/>
                <a:cs typeface="Times New Roman"/>
              </a:rPr>
              <a:t>il </a:t>
            </a:r>
            <a:r>
              <a:rPr sz="1800" spc="-10" dirty="0" smtClean="0">
                <a:latin typeface="Times New Roman"/>
                <a:cs typeface="Times New Roman"/>
              </a:rPr>
              <a:t>dolore</a:t>
            </a:r>
            <a:endParaRPr sz="1800">
              <a:latin typeface="Times New Roman"/>
              <a:cs typeface="Times New Roman"/>
            </a:endParaRPr>
          </a:p>
          <a:p>
            <a:pPr marL="354965" marR="12700" indent="-342900">
              <a:lnSpc>
                <a:spcPct val="80200"/>
              </a:lnSpc>
              <a:spcBef>
                <a:spcPts val="459"/>
              </a:spcBef>
              <a:buFont typeface="Times New Roman"/>
              <a:buChar char="•"/>
              <a:tabLst>
                <a:tab pos="354965" algn="l"/>
              </a:tabLst>
            </a:pPr>
            <a:r>
              <a:rPr sz="2000" spc="-20" dirty="0" smtClean="0">
                <a:latin typeface="Times New Roman"/>
                <a:cs typeface="Times New Roman"/>
              </a:rPr>
              <a:t>S</a:t>
            </a:r>
            <a:r>
              <a:rPr sz="2000" spc="-10" dirty="0" smtClean="0">
                <a:latin typeface="Times New Roman"/>
                <a:cs typeface="Times New Roman"/>
              </a:rPr>
              <a:t>u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ogni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cent</a:t>
            </a:r>
            <a:r>
              <a:rPr sz="2000" spc="-20" dirty="0" smtClean="0">
                <a:latin typeface="Times New Roman"/>
                <a:cs typeface="Times New Roman"/>
              </a:rPr>
              <a:t>i</a:t>
            </a:r>
            <a:r>
              <a:rPr sz="2000" spc="-10" dirty="0" smtClean="0">
                <a:latin typeface="Times New Roman"/>
                <a:cs typeface="Times New Roman"/>
              </a:rPr>
              <a:t>metro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quadrato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di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pelle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si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trovan</a:t>
            </a:r>
            <a:r>
              <a:rPr sz="2000" spc="-10" dirty="0" smtClean="0">
                <a:latin typeface="Times New Roman"/>
                <a:cs typeface="Times New Roman"/>
              </a:rPr>
              <a:t>o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mediament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circ</a:t>
            </a:r>
            <a:r>
              <a:rPr sz="2000" spc="-10" dirty="0" smtClean="0">
                <a:latin typeface="Times New Roman"/>
                <a:cs typeface="Times New Roman"/>
              </a:rPr>
              <a:t>a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13</a:t>
            </a:r>
            <a:r>
              <a:rPr sz="2000" spc="-10" dirty="0" smtClean="0">
                <a:latin typeface="Times New Roman"/>
                <a:cs typeface="Times New Roman"/>
              </a:rPr>
              <a:t>0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recettori tattili</a:t>
            </a:r>
            <a:r>
              <a:rPr sz="2000" spc="-5" dirty="0" smtClean="0">
                <a:latin typeface="Times New Roman"/>
                <a:cs typeface="Times New Roman"/>
              </a:rPr>
              <a:t>. </a:t>
            </a:r>
            <a:r>
              <a:rPr sz="2000" spc="-15" dirty="0" smtClean="0">
                <a:latin typeface="Times New Roman"/>
                <a:cs typeface="Times New Roman"/>
              </a:rPr>
              <a:t>I</a:t>
            </a:r>
            <a:r>
              <a:rPr sz="2000" spc="-10" dirty="0" smtClean="0">
                <a:latin typeface="Times New Roman"/>
                <a:cs typeface="Times New Roman"/>
              </a:rPr>
              <a:t>n </a:t>
            </a:r>
            <a:r>
              <a:rPr sz="2000" spc="-15" dirty="0" smtClean="0">
                <a:latin typeface="Times New Roman"/>
                <a:cs typeface="Times New Roman"/>
              </a:rPr>
              <a:t>particolar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i </a:t>
            </a:r>
            <a:r>
              <a:rPr sz="2000" spc="-15" dirty="0" smtClean="0">
                <a:latin typeface="Times New Roman"/>
                <a:cs typeface="Times New Roman"/>
              </a:rPr>
              <a:t>termorecettori son</a:t>
            </a:r>
            <a:r>
              <a:rPr sz="2000" spc="-10" dirty="0" smtClean="0">
                <a:latin typeface="Times New Roman"/>
                <a:cs typeface="Times New Roman"/>
              </a:rPr>
              <a:t>o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sensibil</a:t>
            </a:r>
            <a:r>
              <a:rPr sz="2000" spc="-10" dirty="0" smtClean="0">
                <a:latin typeface="Times New Roman"/>
                <a:cs typeface="Times New Roman"/>
              </a:rPr>
              <a:t>i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si</a:t>
            </a:r>
            <a:r>
              <a:rPr sz="2000" spc="-10" dirty="0" smtClean="0">
                <a:latin typeface="Times New Roman"/>
                <a:cs typeface="Times New Roman"/>
              </a:rPr>
              <a:t>a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all</a:t>
            </a:r>
            <a:r>
              <a:rPr sz="2000" spc="-10" dirty="0" smtClean="0">
                <a:latin typeface="Times New Roman"/>
                <a:cs typeface="Times New Roman"/>
              </a:rPr>
              <a:t>a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temperatur</a:t>
            </a:r>
            <a:r>
              <a:rPr sz="2000" spc="-10" dirty="0" smtClean="0">
                <a:latin typeface="Times New Roman"/>
                <a:cs typeface="Times New Roman"/>
              </a:rPr>
              <a:t>a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che all</a:t>
            </a:r>
            <a:r>
              <a:rPr sz="2000" spc="-10" dirty="0" smtClean="0">
                <a:latin typeface="Times New Roman"/>
                <a:cs typeface="Times New Roman"/>
              </a:rPr>
              <a:t>a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variazion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dell</a:t>
            </a:r>
            <a:r>
              <a:rPr sz="2000" spc="-10" dirty="0" smtClean="0">
                <a:latin typeface="Times New Roman"/>
                <a:cs typeface="Times New Roman"/>
              </a:rPr>
              <a:t>a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temperatura: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 smtClean="0">
                <a:latin typeface="Times New Roman"/>
                <a:cs typeface="Times New Roman"/>
              </a:rPr>
              <a:t>•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13229" y="1338325"/>
            <a:ext cx="3681221" cy="4141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30365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0" y="0"/>
                </a:moveTo>
                <a:lnTo>
                  <a:pt x="911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66469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89330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728" rIns="0" bIns="0" rtlCol="0">
            <a:noAutofit/>
          </a:bodyPr>
          <a:lstStyle/>
          <a:p>
            <a:pPr marL="561340">
              <a:lnSpc>
                <a:spcPct val="100000"/>
              </a:lnSpc>
            </a:pPr>
            <a:r>
              <a:rPr sz="4400" spc="-15" dirty="0" smtClean="0">
                <a:latin typeface="Times New Roman"/>
                <a:cs typeface="Times New Roman"/>
              </a:rPr>
              <a:t>Il </a:t>
            </a:r>
            <a:r>
              <a:rPr sz="4400" spc="-20" dirty="0" smtClean="0">
                <a:latin typeface="Times New Roman"/>
                <a:cs typeface="Times New Roman"/>
              </a:rPr>
              <a:t>sistema di regolazione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5635" y="1261912"/>
            <a:ext cx="6542405" cy="37420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79800"/>
              </a:lnSpc>
            </a:pPr>
            <a:r>
              <a:rPr sz="1800" dirty="0" smtClean="0">
                <a:latin typeface="Times New Roman"/>
                <a:cs typeface="Times New Roman"/>
              </a:rPr>
              <a:t>I </a:t>
            </a:r>
            <a:r>
              <a:rPr sz="1800" spc="-10" dirty="0" smtClean="0">
                <a:latin typeface="Times New Roman"/>
                <a:cs typeface="Times New Roman"/>
              </a:rPr>
              <a:t>recettori termici inviano quindi segnali all’ipotalamo, che </a:t>
            </a:r>
            <a:r>
              <a:rPr sz="1800" spc="-5" dirty="0" smtClean="0">
                <a:latin typeface="Times New Roman"/>
                <a:cs typeface="Times New Roman"/>
              </a:rPr>
              <a:t>li </a:t>
            </a:r>
            <a:r>
              <a:rPr sz="1800" spc="-10" dirty="0" smtClean="0">
                <a:latin typeface="Times New Roman"/>
                <a:cs typeface="Times New Roman"/>
              </a:rPr>
              <a:t>confronta con </a:t>
            </a:r>
            <a:r>
              <a:rPr sz="1800" spc="-5" dirty="0" smtClean="0">
                <a:latin typeface="Times New Roman"/>
                <a:cs typeface="Times New Roman"/>
              </a:rPr>
              <a:t>i </a:t>
            </a:r>
            <a:r>
              <a:rPr sz="1800" spc="-10" dirty="0" smtClean="0">
                <a:latin typeface="Times New Roman"/>
                <a:cs typeface="Times New Roman"/>
              </a:rPr>
              <a:t>valori di riferimento delle </a:t>
            </a:r>
            <a:r>
              <a:rPr sz="1800" spc="-5" dirty="0" smtClean="0">
                <a:latin typeface="Times New Roman"/>
                <a:cs typeface="Times New Roman"/>
              </a:rPr>
              <a:t>t</a:t>
            </a:r>
            <a:r>
              <a:rPr sz="1800" spc="-25" dirty="0" smtClean="0">
                <a:latin typeface="Times New Roman"/>
                <a:cs typeface="Times New Roman"/>
              </a:rPr>
              <a:t>e</a:t>
            </a:r>
            <a:r>
              <a:rPr sz="1800" spc="-15" dirty="0" smtClean="0">
                <a:latin typeface="Times New Roman"/>
                <a:cs typeface="Times New Roman"/>
              </a:rPr>
              <a:t>mperatur</a:t>
            </a:r>
            <a:r>
              <a:rPr sz="1800" spc="-10" dirty="0" smtClean="0">
                <a:latin typeface="Times New Roman"/>
                <a:cs typeface="Times New Roman"/>
              </a:rPr>
              <a:t>e </a:t>
            </a:r>
            <a:r>
              <a:rPr sz="1800" spc="-15" dirty="0" smtClean="0">
                <a:latin typeface="Times New Roman"/>
                <a:cs typeface="Times New Roman"/>
              </a:rPr>
              <a:t>e</a:t>
            </a:r>
            <a:r>
              <a:rPr sz="1800" spc="-10" dirty="0" smtClean="0">
                <a:latin typeface="Times New Roman"/>
                <a:cs typeface="Times New Roman"/>
              </a:rPr>
              <a:t>d </a:t>
            </a:r>
            <a:r>
              <a:rPr sz="1800" spc="-15" dirty="0" smtClean="0">
                <a:latin typeface="Times New Roman"/>
                <a:cs typeface="Times New Roman"/>
              </a:rPr>
              <a:t>eventualment</a:t>
            </a:r>
            <a:r>
              <a:rPr sz="1800" spc="-10" dirty="0" smtClean="0">
                <a:latin typeface="Times New Roman"/>
                <a:cs typeface="Times New Roman"/>
              </a:rPr>
              <a:t>e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15" dirty="0" smtClean="0">
                <a:latin typeface="Times New Roman"/>
                <a:cs typeface="Times New Roman"/>
              </a:rPr>
              <a:t>attiv</a:t>
            </a:r>
            <a:r>
              <a:rPr sz="1800" spc="-10" dirty="0" smtClean="0">
                <a:latin typeface="Times New Roman"/>
                <a:cs typeface="Times New Roman"/>
              </a:rPr>
              <a:t>a </a:t>
            </a:r>
            <a:r>
              <a:rPr sz="1800" spc="-5" dirty="0" smtClean="0">
                <a:latin typeface="Times New Roman"/>
                <a:cs typeface="Times New Roman"/>
              </a:rPr>
              <a:t>i</a:t>
            </a:r>
            <a:r>
              <a:rPr sz="1800" spc="-10" dirty="0" smtClean="0">
                <a:latin typeface="Times New Roman"/>
                <a:cs typeface="Times New Roman"/>
              </a:rPr>
              <a:t> meccanismi di termoregolazione </a:t>
            </a:r>
            <a:r>
              <a:rPr sz="1800" spc="-5" dirty="0" smtClean="0">
                <a:latin typeface="Times New Roman"/>
                <a:cs typeface="Times New Roman"/>
              </a:rPr>
              <a:t>n</a:t>
            </a:r>
            <a:r>
              <a:rPr sz="1800" spc="-10" dirty="0" smtClean="0">
                <a:latin typeface="Times New Roman"/>
                <a:cs typeface="Times New Roman"/>
              </a:rPr>
              <a:t>ecessari a mantenere l’omeotermia del corpo.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4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800" dirty="0" smtClean="0">
                <a:latin typeface="Times New Roman"/>
                <a:cs typeface="Times New Roman"/>
              </a:rPr>
              <a:t>I </a:t>
            </a:r>
            <a:r>
              <a:rPr sz="1800" spc="-10" dirty="0" smtClean="0">
                <a:latin typeface="Times New Roman"/>
                <a:cs typeface="Times New Roman"/>
              </a:rPr>
              <a:t>tipi di termoregolazione contro </a:t>
            </a:r>
            <a:r>
              <a:rPr sz="1800" spc="-5" dirty="0" smtClean="0">
                <a:latin typeface="Times New Roman"/>
                <a:cs typeface="Times New Roman"/>
              </a:rPr>
              <a:t>il </a:t>
            </a:r>
            <a:r>
              <a:rPr sz="1800" spc="-10" dirty="0" smtClean="0">
                <a:latin typeface="Times New Roman"/>
                <a:cs typeface="Times New Roman"/>
              </a:rPr>
              <a:t>caldo e freddo sono:</a:t>
            </a:r>
            <a:endParaRPr sz="1800">
              <a:latin typeface="Times New Roman"/>
              <a:cs typeface="Times New Roman"/>
            </a:endParaRPr>
          </a:p>
          <a:p>
            <a:pPr marL="149225" indent="-137160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149225" algn="l"/>
              </a:tabLst>
            </a:pPr>
            <a:r>
              <a:rPr sz="1800" b="1" i="1" spc="-5" dirty="0" smtClean="0">
                <a:latin typeface="Times New Roman"/>
                <a:cs typeface="Times New Roman"/>
              </a:rPr>
              <a:t>vasomotoria;</a:t>
            </a:r>
            <a:endParaRPr sz="1800">
              <a:latin typeface="Times New Roman"/>
              <a:cs typeface="Times New Roman"/>
            </a:endParaRPr>
          </a:p>
          <a:p>
            <a:pPr marL="149225" indent="-137160">
              <a:lnSpc>
                <a:spcPct val="100000"/>
              </a:lnSpc>
              <a:buFont typeface="Times New Roman"/>
              <a:buChar char="•"/>
              <a:tabLst>
                <a:tab pos="149225" algn="l"/>
              </a:tabLst>
            </a:pPr>
            <a:r>
              <a:rPr sz="1800" b="1" i="1" spc="-5" dirty="0" smtClean="0">
                <a:latin typeface="Times New Roman"/>
                <a:cs typeface="Times New Roman"/>
              </a:rPr>
              <a:t>comportamentale</a:t>
            </a:r>
            <a:r>
              <a:rPr sz="1800" spc="0" dirty="0" smtClean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4"/>
              </a:spcBef>
              <a:buFont typeface="Times New Roman"/>
              <a:buChar char="•"/>
            </a:pPr>
            <a:endParaRPr sz="6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 marL="12700" marR="130175">
              <a:lnSpc>
                <a:spcPct val="79700"/>
              </a:lnSpc>
            </a:pPr>
            <a:r>
              <a:rPr sz="1800" spc="-20" dirty="0" smtClean="0">
                <a:latin typeface="Times New Roman"/>
                <a:cs typeface="Times New Roman"/>
              </a:rPr>
              <a:t>Ne</a:t>
            </a:r>
            <a:r>
              <a:rPr sz="1800" spc="-5" dirty="0" smtClean="0">
                <a:latin typeface="Times New Roman"/>
                <a:cs typeface="Times New Roman"/>
              </a:rPr>
              <a:t>l </a:t>
            </a:r>
            <a:r>
              <a:rPr sz="1800" spc="-15" dirty="0" smtClean="0">
                <a:latin typeface="Times New Roman"/>
                <a:cs typeface="Times New Roman"/>
              </a:rPr>
              <a:t>cas</a:t>
            </a:r>
            <a:r>
              <a:rPr sz="1800" spc="-10" dirty="0" smtClean="0">
                <a:latin typeface="Times New Roman"/>
                <a:cs typeface="Times New Roman"/>
              </a:rPr>
              <a:t>o in </a:t>
            </a:r>
            <a:r>
              <a:rPr sz="1800" spc="-15" dirty="0" smtClean="0">
                <a:latin typeface="Times New Roman"/>
                <a:cs typeface="Times New Roman"/>
              </a:rPr>
              <a:t>cu</a:t>
            </a:r>
            <a:r>
              <a:rPr sz="1800" spc="-5" dirty="0" smtClean="0">
                <a:latin typeface="Times New Roman"/>
                <a:cs typeface="Times New Roman"/>
              </a:rPr>
              <a:t>i i </a:t>
            </a:r>
            <a:r>
              <a:rPr sz="1800" spc="-15" dirty="0" smtClean="0">
                <a:latin typeface="Times New Roman"/>
                <a:cs typeface="Times New Roman"/>
              </a:rPr>
              <a:t>meccanism</a:t>
            </a:r>
            <a:r>
              <a:rPr sz="1800" spc="-5" dirty="0" smtClean="0">
                <a:latin typeface="Times New Roman"/>
                <a:cs typeface="Times New Roman"/>
              </a:rPr>
              <a:t>i </a:t>
            </a:r>
            <a:r>
              <a:rPr sz="1800" spc="-15" dirty="0" smtClean="0">
                <a:latin typeface="Times New Roman"/>
                <a:cs typeface="Times New Roman"/>
              </a:rPr>
              <a:t>d</a:t>
            </a:r>
            <a:r>
              <a:rPr sz="1800" spc="-5" dirty="0" smtClean="0">
                <a:latin typeface="Times New Roman"/>
                <a:cs typeface="Times New Roman"/>
              </a:rPr>
              <a:t>i </a:t>
            </a:r>
            <a:r>
              <a:rPr sz="1800" spc="-15" dirty="0" smtClean="0">
                <a:latin typeface="Times New Roman"/>
                <a:cs typeface="Times New Roman"/>
              </a:rPr>
              <a:t>termoregolazion</a:t>
            </a:r>
            <a:r>
              <a:rPr sz="1800" spc="-10" dirty="0" smtClean="0">
                <a:latin typeface="Times New Roman"/>
                <a:cs typeface="Times New Roman"/>
              </a:rPr>
              <a:t>e </a:t>
            </a:r>
            <a:r>
              <a:rPr sz="1800" spc="-5" dirty="0" smtClean="0">
                <a:latin typeface="Times New Roman"/>
                <a:cs typeface="Times New Roman"/>
              </a:rPr>
              <a:t>no</a:t>
            </a:r>
            <a:r>
              <a:rPr sz="1800" spc="0" dirty="0" smtClean="0">
                <a:latin typeface="Times New Roman"/>
                <a:cs typeface="Times New Roman"/>
              </a:rPr>
              <a:t>n </a:t>
            </a:r>
            <a:r>
              <a:rPr sz="1800" spc="-5" dirty="0" smtClean="0">
                <a:latin typeface="Times New Roman"/>
                <a:cs typeface="Times New Roman"/>
              </a:rPr>
              <a:t>son</a:t>
            </a:r>
            <a:r>
              <a:rPr sz="1800" spc="0" dirty="0" smtClean="0">
                <a:latin typeface="Times New Roman"/>
                <a:cs typeface="Times New Roman"/>
              </a:rPr>
              <a:t>o </a:t>
            </a:r>
            <a:r>
              <a:rPr sz="1800" spc="-15" dirty="0" smtClean="0">
                <a:latin typeface="Times New Roman"/>
                <a:cs typeface="Times New Roman"/>
              </a:rPr>
              <a:t>sufficienti</a:t>
            </a:r>
            <a:r>
              <a:rPr sz="1800" spc="-10" dirty="0" smtClean="0">
                <a:latin typeface="Times New Roman"/>
                <a:cs typeface="Times New Roman"/>
              </a:rPr>
              <a:t> ad assicurare l’omeotermia si può avere:</a:t>
            </a:r>
            <a:endParaRPr sz="1800">
              <a:latin typeface="Times New Roman"/>
              <a:cs typeface="Times New Roman"/>
            </a:endParaRPr>
          </a:p>
          <a:p>
            <a:pPr marL="412750" marR="273685" lvl="1" indent="-285750">
              <a:lnSpc>
                <a:spcPct val="79700"/>
              </a:lnSpc>
              <a:spcBef>
                <a:spcPts val="440"/>
              </a:spcBef>
              <a:buFont typeface="Times New Roman"/>
              <a:buChar char="–"/>
              <a:tabLst>
                <a:tab pos="412115" algn="l"/>
              </a:tabLst>
            </a:pPr>
            <a:r>
              <a:rPr sz="1800" spc="-10" dirty="0" smtClean="0">
                <a:latin typeface="Times New Roman"/>
                <a:cs typeface="Times New Roman"/>
              </a:rPr>
              <a:t>negli ambienti freddi ipotermia (fino alla morte per fibrillazione cardiaca);</a:t>
            </a:r>
            <a:endParaRPr sz="1800">
              <a:latin typeface="Times New Roman"/>
              <a:cs typeface="Times New Roman"/>
            </a:endParaRPr>
          </a:p>
          <a:p>
            <a:pPr marL="412750" marR="919480" lvl="1" indent="-285750">
              <a:lnSpc>
                <a:spcPct val="79700"/>
              </a:lnSpc>
              <a:spcBef>
                <a:spcPts val="440"/>
              </a:spcBef>
              <a:buFont typeface="Times New Roman"/>
              <a:buChar char="–"/>
              <a:tabLst>
                <a:tab pos="412115" algn="l"/>
              </a:tabLst>
            </a:pPr>
            <a:r>
              <a:rPr sz="1800" spc="-10" dirty="0" smtClean="0">
                <a:latin typeface="Times New Roman"/>
                <a:cs typeface="Times New Roman"/>
              </a:rPr>
              <a:t>negli ambienti caldi ipertermia (fino alla morte per danni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15" dirty="0" smtClean="0">
                <a:latin typeface="Times New Roman"/>
                <a:cs typeface="Times New Roman"/>
              </a:rPr>
              <a:t>irreversibil</a:t>
            </a:r>
            <a:r>
              <a:rPr sz="1800" spc="-5" dirty="0" smtClean="0">
                <a:latin typeface="Times New Roman"/>
                <a:cs typeface="Times New Roman"/>
              </a:rPr>
              <a:t>i </a:t>
            </a:r>
            <a:r>
              <a:rPr sz="1800" spc="-15" dirty="0" smtClean="0">
                <a:latin typeface="Times New Roman"/>
                <a:cs typeface="Times New Roman"/>
              </a:rPr>
              <a:t>all</a:t>
            </a:r>
            <a:r>
              <a:rPr sz="1800" spc="-10" dirty="0" smtClean="0">
                <a:latin typeface="Times New Roman"/>
                <a:cs typeface="Times New Roman"/>
              </a:rPr>
              <a:t>e </a:t>
            </a:r>
            <a:r>
              <a:rPr sz="1800" spc="-15" dirty="0" smtClean="0">
                <a:latin typeface="Times New Roman"/>
                <a:cs typeface="Times New Roman"/>
              </a:rPr>
              <a:t>protein</a:t>
            </a:r>
            <a:r>
              <a:rPr sz="1800" spc="-10" dirty="0" smtClean="0">
                <a:latin typeface="Times New Roman"/>
                <a:cs typeface="Times New Roman"/>
              </a:rPr>
              <a:t>e </a:t>
            </a:r>
            <a:r>
              <a:rPr sz="1800" spc="-15" dirty="0" smtClean="0">
                <a:latin typeface="Times New Roman"/>
                <a:cs typeface="Times New Roman"/>
              </a:rPr>
              <a:t>de</a:t>
            </a:r>
            <a:r>
              <a:rPr sz="1800" spc="-5" dirty="0" smtClean="0">
                <a:latin typeface="Times New Roman"/>
                <a:cs typeface="Times New Roman"/>
              </a:rPr>
              <a:t>i tes</a:t>
            </a:r>
            <a:r>
              <a:rPr sz="1800" spc="5" dirty="0" smtClean="0">
                <a:latin typeface="Times New Roman"/>
                <a:cs typeface="Times New Roman"/>
              </a:rPr>
              <a:t>s</a:t>
            </a:r>
            <a:r>
              <a:rPr sz="1800" spc="-15" dirty="0" smtClean="0">
                <a:latin typeface="Times New Roman"/>
                <a:cs typeface="Times New Roman"/>
              </a:rPr>
              <a:t>ut</a:t>
            </a:r>
            <a:r>
              <a:rPr sz="1800" spc="-5" dirty="0" smtClean="0">
                <a:latin typeface="Times New Roman"/>
                <a:cs typeface="Times New Roman"/>
              </a:rPr>
              <a:t>i </a:t>
            </a:r>
            <a:r>
              <a:rPr sz="1800" spc="-15" dirty="0" smtClean="0">
                <a:latin typeface="Times New Roman"/>
                <a:cs typeface="Times New Roman"/>
              </a:rPr>
              <a:t>nervosi).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30365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0" y="0"/>
                </a:moveTo>
                <a:lnTo>
                  <a:pt x="911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66469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89330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728" rIns="0" bIns="0" rtlCol="0">
            <a:noAutofit/>
          </a:bodyPr>
          <a:lstStyle/>
          <a:p>
            <a:pPr marL="561340">
              <a:lnSpc>
                <a:spcPct val="100000"/>
              </a:lnSpc>
            </a:pPr>
            <a:r>
              <a:rPr sz="4400" spc="-15" dirty="0" smtClean="0">
                <a:latin typeface="Times New Roman"/>
                <a:cs typeface="Times New Roman"/>
              </a:rPr>
              <a:t>Il </a:t>
            </a:r>
            <a:r>
              <a:rPr sz="4400" spc="-20" dirty="0" smtClean="0">
                <a:latin typeface="Times New Roman"/>
                <a:cs typeface="Times New Roman"/>
              </a:rPr>
              <a:t>sistema di regolazione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9705" y="1198666"/>
            <a:ext cx="7720330" cy="4945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79800"/>
              </a:lnSpc>
            </a:pPr>
            <a:r>
              <a:rPr sz="1800" spc="-10" dirty="0" smtClean="0">
                <a:latin typeface="Times New Roman"/>
                <a:cs typeface="Times New Roman"/>
              </a:rPr>
              <a:t>La </a:t>
            </a:r>
            <a:r>
              <a:rPr sz="1800" u="sng" spc="-10" dirty="0" smtClean="0">
                <a:latin typeface="Times New Roman"/>
                <a:cs typeface="Times New Roman"/>
              </a:rPr>
              <a:t>termoregolazione vasomotoria </a:t>
            </a:r>
            <a:r>
              <a:rPr sz="1800" spc="-15" dirty="0" smtClean="0">
                <a:latin typeface="Times New Roman"/>
                <a:cs typeface="Times New Roman"/>
              </a:rPr>
              <a:t>riguard</a:t>
            </a:r>
            <a:r>
              <a:rPr sz="1800" spc="-10" dirty="0" smtClean="0">
                <a:latin typeface="Times New Roman"/>
                <a:cs typeface="Times New Roman"/>
              </a:rPr>
              <a:t>a </a:t>
            </a:r>
            <a:r>
              <a:rPr sz="1800" spc="-5" dirty="0" smtClean="0">
                <a:latin typeface="Times New Roman"/>
                <a:cs typeface="Times New Roman"/>
              </a:rPr>
              <a:t>i </a:t>
            </a:r>
            <a:r>
              <a:rPr sz="1800" spc="-15" dirty="0" smtClean="0">
                <a:latin typeface="Times New Roman"/>
                <a:cs typeface="Times New Roman"/>
              </a:rPr>
              <a:t>capillar</a:t>
            </a:r>
            <a:r>
              <a:rPr sz="1800" spc="-5" dirty="0" smtClean="0">
                <a:latin typeface="Times New Roman"/>
                <a:cs typeface="Times New Roman"/>
              </a:rPr>
              <a:t>i </a:t>
            </a:r>
            <a:r>
              <a:rPr sz="1800" spc="-15" dirty="0" smtClean="0">
                <a:latin typeface="Times New Roman"/>
                <a:cs typeface="Times New Roman"/>
              </a:rPr>
              <a:t>periferici</a:t>
            </a:r>
            <a:r>
              <a:rPr sz="1800" spc="-5" dirty="0" smtClean="0">
                <a:latin typeface="Times New Roman"/>
                <a:cs typeface="Times New Roman"/>
              </a:rPr>
              <a:t>; </a:t>
            </a:r>
            <a:r>
              <a:rPr sz="1800" spc="-15" dirty="0" smtClean="0">
                <a:latin typeface="Times New Roman"/>
                <a:cs typeface="Times New Roman"/>
              </a:rPr>
              <a:t>quest</a:t>
            </a:r>
            <a:r>
              <a:rPr sz="1800" spc="-5" dirty="0" smtClean="0">
                <a:latin typeface="Times New Roman"/>
                <a:cs typeface="Times New Roman"/>
              </a:rPr>
              <a:t>i son</a:t>
            </a:r>
            <a:r>
              <a:rPr sz="1800" spc="0" dirty="0" smtClean="0">
                <a:latin typeface="Times New Roman"/>
                <a:cs typeface="Times New Roman"/>
              </a:rPr>
              <a:t>o </a:t>
            </a:r>
            <a:r>
              <a:rPr sz="1800" spc="-15" dirty="0" smtClean="0">
                <a:latin typeface="Times New Roman"/>
                <a:cs typeface="Times New Roman"/>
              </a:rPr>
              <a:t>dotat</a:t>
            </a:r>
            <a:r>
              <a:rPr sz="1800" spc="-5" dirty="0" smtClean="0">
                <a:latin typeface="Times New Roman"/>
                <a:cs typeface="Times New Roman"/>
              </a:rPr>
              <a:t>i </a:t>
            </a:r>
            <a:r>
              <a:rPr sz="1800" spc="-15" dirty="0" smtClean="0">
                <a:latin typeface="Times New Roman"/>
                <a:cs typeface="Times New Roman"/>
              </a:rPr>
              <a:t>di valvol</a:t>
            </a:r>
            <a:r>
              <a:rPr sz="1800" spc="-10" dirty="0" smtClean="0">
                <a:latin typeface="Times New Roman"/>
                <a:cs typeface="Times New Roman"/>
              </a:rPr>
              <a:t>e </a:t>
            </a:r>
            <a:r>
              <a:rPr sz="1800" spc="-15" dirty="0" smtClean="0">
                <a:latin typeface="Times New Roman"/>
                <a:cs typeface="Times New Roman"/>
              </a:rPr>
              <a:t>che</a:t>
            </a:r>
            <a:r>
              <a:rPr sz="1800" spc="-5" dirty="0" smtClean="0">
                <a:latin typeface="Times New Roman"/>
                <a:cs typeface="Times New Roman"/>
              </a:rPr>
              <a:t>, </a:t>
            </a:r>
            <a:r>
              <a:rPr sz="1800" spc="-15" dirty="0" smtClean="0">
                <a:latin typeface="Times New Roman"/>
                <a:cs typeface="Times New Roman"/>
              </a:rPr>
              <a:t>aprendos</a:t>
            </a:r>
            <a:r>
              <a:rPr sz="1800" spc="-5" dirty="0" smtClean="0">
                <a:latin typeface="Times New Roman"/>
                <a:cs typeface="Times New Roman"/>
              </a:rPr>
              <a:t>i o </a:t>
            </a:r>
            <a:r>
              <a:rPr sz="1800" spc="-15" dirty="0" smtClean="0">
                <a:latin typeface="Times New Roman"/>
                <a:cs typeface="Times New Roman"/>
              </a:rPr>
              <a:t>chiudendos</a:t>
            </a:r>
            <a:r>
              <a:rPr sz="1800" spc="-5" dirty="0" smtClean="0">
                <a:latin typeface="Times New Roman"/>
                <a:cs typeface="Times New Roman"/>
              </a:rPr>
              <a:t>i </a:t>
            </a:r>
            <a:r>
              <a:rPr sz="1800" spc="-15" dirty="0" smtClean="0">
                <a:latin typeface="Times New Roman"/>
                <a:cs typeface="Times New Roman"/>
              </a:rPr>
              <a:t>permetton</a:t>
            </a:r>
            <a:r>
              <a:rPr sz="1800" spc="-10" dirty="0" smtClean="0">
                <a:latin typeface="Times New Roman"/>
                <a:cs typeface="Times New Roman"/>
              </a:rPr>
              <a:t>o o </a:t>
            </a:r>
            <a:r>
              <a:rPr sz="1800" spc="-15" dirty="0" smtClean="0">
                <a:latin typeface="Times New Roman"/>
                <a:cs typeface="Times New Roman"/>
              </a:rPr>
              <a:t>inibiscon</a:t>
            </a:r>
            <a:r>
              <a:rPr sz="1800" spc="-10" dirty="0" smtClean="0">
                <a:latin typeface="Times New Roman"/>
                <a:cs typeface="Times New Roman"/>
              </a:rPr>
              <a:t>o </a:t>
            </a:r>
            <a:r>
              <a:rPr sz="1800" spc="-15" dirty="0" smtClean="0">
                <a:latin typeface="Times New Roman"/>
                <a:cs typeface="Times New Roman"/>
              </a:rPr>
              <a:t>l’affluss</a:t>
            </a:r>
            <a:r>
              <a:rPr sz="1800" spc="-10" dirty="0" smtClean="0">
                <a:latin typeface="Times New Roman"/>
                <a:cs typeface="Times New Roman"/>
              </a:rPr>
              <a:t>o </a:t>
            </a:r>
            <a:r>
              <a:rPr sz="1800" spc="-15" dirty="0" smtClean="0">
                <a:latin typeface="Times New Roman"/>
                <a:cs typeface="Times New Roman"/>
              </a:rPr>
              <a:t>d</a:t>
            </a:r>
            <a:r>
              <a:rPr sz="1800" spc="-5" dirty="0" smtClean="0">
                <a:latin typeface="Times New Roman"/>
                <a:cs typeface="Times New Roman"/>
              </a:rPr>
              <a:t>i </a:t>
            </a:r>
            <a:r>
              <a:rPr sz="1800" spc="-15" dirty="0" smtClean="0">
                <a:latin typeface="Times New Roman"/>
                <a:cs typeface="Times New Roman"/>
              </a:rPr>
              <a:t>sangue.</a:t>
            </a:r>
            <a:endParaRPr sz="1800">
              <a:latin typeface="Times New Roman"/>
              <a:cs typeface="Times New Roman"/>
            </a:endParaRPr>
          </a:p>
          <a:p>
            <a:pPr marL="12700" marR="340360" indent="0">
              <a:lnSpc>
                <a:spcPct val="79800"/>
              </a:lnSpc>
              <a:spcBef>
                <a:spcPts val="440"/>
              </a:spcBef>
            </a:pPr>
            <a:r>
              <a:rPr sz="1800" spc="-5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15" dirty="0" smtClean="0">
                <a:latin typeface="Times New Roman"/>
                <a:cs typeface="Times New Roman"/>
              </a:rPr>
              <a:t>particolar</a:t>
            </a:r>
            <a:r>
              <a:rPr sz="1800" spc="-10" dirty="0" smtClean="0">
                <a:latin typeface="Times New Roman"/>
                <a:cs typeface="Times New Roman"/>
              </a:rPr>
              <a:t>e </a:t>
            </a:r>
            <a:r>
              <a:rPr sz="1800" spc="-15" dirty="0" smtClean="0">
                <a:latin typeface="Times New Roman"/>
                <a:cs typeface="Times New Roman"/>
              </a:rPr>
              <a:t>negl</a:t>
            </a:r>
            <a:r>
              <a:rPr sz="1800" spc="-5" dirty="0" smtClean="0">
                <a:latin typeface="Times New Roman"/>
                <a:cs typeface="Times New Roman"/>
              </a:rPr>
              <a:t>i </a:t>
            </a:r>
            <a:r>
              <a:rPr sz="1800" spc="-15" dirty="0" smtClean="0">
                <a:latin typeface="Times New Roman"/>
                <a:cs typeface="Times New Roman"/>
              </a:rPr>
              <a:t>ambient</a:t>
            </a:r>
            <a:r>
              <a:rPr sz="1800" spc="-5" dirty="0" smtClean="0">
                <a:latin typeface="Times New Roman"/>
                <a:cs typeface="Times New Roman"/>
              </a:rPr>
              <a:t>i </a:t>
            </a:r>
            <a:r>
              <a:rPr sz="1800" spc="-15" dirty="0" smtClean="0">
                <a:latin typeface="Times New Roman"/>
                <a:cs typeface="Times New Roman"/>
              </a:rPr>
              <a:t>fredd</a:t>
            </a:r>
            <a:r>
              <a:rPr sz="1800" spc="-5" dirty="0" smtClean="0">
                <a:latin typeface="Times New Roman"/>
                <a:cs typeface="Times New Roman"/>
              </a:rPr>
              <a:t>i </a:t>
            </a:r>
            <a:r>
              <a:rPr sz="1800" spc="-10" dirty="0" smtClean="0">
                <a:latin typeface="Times New Roman"/>
                <a:cs typeface="Times New Roman"/>
              </a:rPr>
              <a:t>la </a:t>
            </a:r>
            <a:r>
              <a:rPr sz="1800" spc="-15" dirty="0" smtClean="0">
                <a:latin typeface="Times New Roman"/>
                <a:cs typeface="Times New Roman"/>
              </a:rPr>
              <a:t>c</a:t>
            </a:r>
            <a:r>
              <a:rPr sz="1800" spc="-5" dirty="0" smtClean="0">
                <a:latin typeface="Times New Roman"/>
                <a:cs typeface="Times New Roman"/>
              </a:rPr>
              <a:t>h</a:t>
            </a:r>
            <a:r>
              <a:rPr sz="1800" spc="-10" dirty="0" smtClean="0">
                <a:latin typeface="Times New Roman"/>
                <a:cs typeface="Times New Roman"/>
              </a:rPr>
              <a:t>iusura delle valvole (vasocostrizione) determina una diminuzione dell’afflusso di sangue verso la periferia e conseguentemente una diminuzione della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Times New Roman"/>
                <a:cs typeface="Times New Roman"/>
              </a:rPr>
              <a:t>temperatura superficiale e quindi dello scambio termico.</a:t>
            </a:r>
            <a:endParaRPr sz="1800">
              <a:latin typeface="Times New Roman"/>
              <a:cs typeface="Times New Roman"/>
            </a:endParaRPr>
          </a:p>
          <a:p>
            <a:pPr marL="12700" marR="106045" indent="0">
              <a:lnSpc>
                <a:spcPct val="79900"/>
              </a:lnSpc>
              <a:spcBef>
                <a:spcPts val="430"/>
              </a:spcBef>
            </a:pPr>
            <a:r>
              <a:rPr sz="1800" dirty="0" smtClean="0">
                <a:latin typeface="Times New Roman"/>
                <a:cs typeface="Times New Roman"/>
              </a:rPr>
              <a:t>Per </a:t>
            </a:r>
            <a:r>
              <a:rPr sz="1800" spc="-10" dirty="0" smtClean="0">
                <a:latin typeface="Times New Roman"/>
                <a:cs typeface="Times New Roman"/>
              </a:rPr>
              <a:t>contro negli ambienti caldi l’apertura delle valvole (vasodilatazione) determina</a:t>
            </a:r>
            <a:r>
              <a:rPr sz="1800" spc="-5" dirty="0" smtClean="0">
                <a:latin typeface="Times New Roman"/>
                <a:cs typeface="Times New Roman"/>
              </a:rPr>
              <a:t> un </a:t>
            </a:r>
            <a:r>
              <a:rPr sz="1800" spc="-10" dirty="0" smtClean="0">
                <a:latin typeface="Times New Roman"/>
                <a:cs typeface="Times New Roman"/>
              </a:rPr>
              <a:t>aumento dell’afflusso di sangue alla p</a:t>
            </a:r>
            <a:r>
              <a:rPr sz="1800" spc="-20" dirty="0" smtClean="0">
                <a:latin typeface="Times New Roman"/>
                <a:cs typeface="Times New Roman"/>
              </a:rPr>
              <a:t>e</a:t>
            </a:r>
            <a:r>
              <a:rPr sz="1800" spc="-10" dirty="0" smtClean="0">
                <a:latin typeface="Times New Roman"/>
                <a:cs typeface="Times New Roman"/>
              </a:rPr>
              <a:t>riferia e conseguentemente un aumento della temperatura della pelle e quindi dello scambio termico.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77165">
              <a:lnSpc>
                <a:spcPct val="79900"/>
              </a:lnSpc>
            </a:pPr>
            <a:r>
              <a:rPr sz="1800" dirty="0" smtClean="0">
                <a:latin typeface="Times New Roman"/>
                <a:cs typeface="Times New Roman"/>
              </a:rPr>
              <a:t>Un </a:t>
            </a:r>
            <a:r>
              <a:rPr sz="1800" spc="-10" dirty="0" smtClean="0">
                <a:latin typeface="Times New Roman"/>
                <a:cs typeface="Times New Roman"/>
              </a:rPr>
              <a:t>meccanismo parallelo, che normalmente attivato nel caso in cui la termoregolazione vasomotoria non sia sufficiente, consiste nella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u="sng" spc="-10" dirty="0" smtClean="0">
                <a:latin typeface="Times New Roman"/>
                <a:cs typeface="Times New Roman"/>
              </a:rPr>
              <a:t>termoregolazione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u="sng" spc="-10" dirty="0" smtClean="0">
                <a:latin typeface="Times New Roman"/>
                <a:cs typeface="Times New Roman"/>
              </a:rPr>
              <a:t>comportamental</a:t>
            </a:r>
            <a:r>
              <a:rPr sz="1800" u="sng" spc="-15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 marR="422275">
              <a:lnSpc>
                <a:spcPct val="79900"/>
              </a:lnSpc>
              <a:spcBef>
                <a:spcPts val="440"/>
              </a:spcBef>
            </a:pPr>
            <a:r>
              <a:rPr sz="1800" dirty="0" smtClean="0">
                <a:latin typeface="Times New Roman"/>
                <a:cs typeface="Times New Roman"/>
              </a:rPr>
              <a:t>In </a:t>
            </a:r>
            <a:r>
              <a:rPr sz="1800" spc="-10" dirty="0" smtClean="0">
                <a:latin typeface="Times New Roman"/>
                <a:cs typeface="Times New Roman"/>
              </a:rPr>
              <a:t>particolare </a:t>
            </a:r>
            <a:r>
              <a:rPr sz="1800" spc="-5" dirty="0" smtClean="0">
                <a:latin typeface="Times New Roman"/>
                <a:cs typeface="Times New Roman"/>
              </a:rPr>
              <a:t>il </a:t>
            </a:r>
            <a:r>
              <a:rPr sz="1800" spc="-10" dirty="0" smtClean="0">
                <a:latin typeface="Times New Roman"/>
                <a:cs typeface="Times New Roman"/>
              </a:rPr>
              <a:t>meccanismo contro </a:t>
            </a:r>
            <a:r>
              <a:rPr sz="1800" spc="-5" dirty="0" smtClean="0">
                <a:latin typeface="Times New Roman"/>
                <a:cs typeface="Times New Roman"/>
              </a:rPr>
              <a:t>il </a:t>
            </a:r>
            <a:r>
              <a:rPr sz="1800" spc="-10" dirty="0" smtClean="0">
                <a:latin typeface="Times New Roman"/>
                <a:cs typeface="Times New Roman"/>
              </a:rPr>
              <a:t>freddo si manifesta con </a:t>
            </a:r>
            <a:r>
              <a:rPr sz="1800" spc="-5" dirty="0" smtClean="0">
                <a:latin typeface="Times New Roman"/>
                <a:cs typeface="Times New Roman"/>
              </a:rPr>
              <a:t>il </a:t>
            </a:r>
            <a:r>
              <a:rPr sz="1800" spc="-10" dirty="0" smtClean="0">
                <a:latin typeface="Times New Roman"/>
                <a:cs typeface="Times New Roman"/>
              </a:rPr>
              <a:t>brivido, ovvero l’attivazione dei muscoli e conseguente aumento della generazione di energia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15" dirty="0" smtClean="0">
                <a:latin typeface="Times New Roman"/>
                <a:cs typeface="Times New Roman"/>
              </a:rPr>
              <a:t>termic</a:t>
            </a:r>
            <a:r>
              <a:rPr sz="1800" spc="-10" dirty="0" smtClean="0">
                <a:latin typeface="Times New Roman"/>
                <a:cs typeface="Times New Roman"/>
              </a:rPr>
              <a:t>a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15" dirty="0" smtClean="0">
                <a:latin typeface="Times New Roman"/>
                <a:cs typeface="Times New Roman"/>
              </a:rPr>
              <a:t>interna.</a:t>
            </a:r>
            <a:endParaRPr sz="1800">
              <a:latin typeface="Times New Roman"/>
              <a:cs typeface="Times New Roman"/>
            </a:endParaRPr>
          </a:p>
          <a:p>
            <a:pPr marL="12700" marR="44450">
              <a:lnSpc>
                <a:spcPct val="79900"/>
              </a:lnSpc>
              <a:spcBef>
                <a:spcPts val="430"/>
              </a:spcBef>
            </a:pPr>
            <a:r>
              <a:rPr sz="1800" spc="-10" dirty="0" smtClean="0">
                <a:latin typeface="Times New Roman"/>
                <a:cs typeface="Times New Roman"/>
              </a:rPr>
              <a:t>Il meccanismo contro </a:t>
            </a:r>
            <a:r>
              <a:rPr sz="1800" spc="-5" dirty="0" smtClean="0">
                <a:latin typeface="Times New Roman"/>
                <a:cs typeface="Times New Roman"/>
              </a:rPr>
              <a:t>il </a:t>
            </a:r>
            <a:r>
              <a:rPr sz="1800" spc="-10" dirty="0" smtClean="0">
                <a:latin typeface="Times New Roman"/>
                <a:cs typeface="Times New Roman"/>
              </a:rPr>
              <a:t>caldo consiste invece nella sudorazione dove le ghiandole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15" dirty="0" smtClean="0">
                <a:latin typeface="Times New Roman"/>
                <a:cs typeface="Times New Roman"/>
              </a:rPr>
              <a:t>sudoripar</a:t>
            </a:r>
            <a:r>
              <a:rPr sz="1800" spc="-10" dirty="0" smtClean="0">
                <a:latin typeface="Times New Roman"/>
                <a:cs typeface="Times New Roman"/>
              </a:rPr>
              <a:t>e </a:t>
            </a:r>
            <a:r>
              <a:rPr sz="1800" spc="-15" dirty="0" smtClean="0">
                <a:latin typeface="Times New Roman"/>
                <a:cs typeface="Times New Roman"/>
              </a:rPr>
              <a:t>secernon</a:t>
            </a:r>
            <a:r>
              <a:rPr sz="1800" spc="-10" dirty="0" smtClean="0">
                <a:latin typeface="Times New Roman"/>
                <a:cs typeface="Times New Roman"/>
              </a:rPr>
              <a:t>o i</a:t>
            </a:r>
            <a:r>
              <a:rPr sz="1800" spc="-5" dirty="0" smtClean="0">
                <a:latin typeface="Times New Roman"/>
                <a:cs typeface="Times New Roman"/>
              </a:rPr>
              <a:t>l sudor</a:t>
            </a:r>
            <a:r>
              <a:rPr sz="1800" spc="0" dirty="0" smtClean="0">
                <a:latin typeface="Times New Roman"/>
                <a:cs typeface="Times New Roman"/>
              </a:rPr>
              <a:t>e </a:t>
            </a:r>
            <a:r>
              <a:rPr sz="1800" spc="-15" dirty="0" smtClean="0">
                <a:latin typeface="Times New Roman"/>
                <a:cs typeface="Times New Roman"/>
              </a:rPr>
              <a:t>(un</a:t>
            </a:r>
            <a:r>
              <a:rPr sz="1800" spc="-10" dirty="0" smtClean="0">
                <a:latin typeface="Times New Roman"/>
                <a:cs typeface="Times New Roman"/>
              </a:rPr>
              <a:t>a </a:t>
            </a:r>
            <a:r>
              <a:rPr sz="1800" spc="-15" dirty="0" smtClean="0">
                <a:latin typeface="Times New Roman"/>
                <a:cs typeface="Times New Roman"/>
              </a:rPr>
              <a:t>soluzion</a:t>
            </a:r>
            <a:r>
              <a:rPr sz="1800" spc="-10" dirty="0" smtClean="0">
                <a:latin typeface="Times New Roman"/>
                <a:cs typeface="Times New Roman"/>
              </a:rPr>
              <a:t>e </a:t>
            </a:r>
            <a:r>
              <a:rPr sz="1800" spc="-15" dirty="0" smtClean="0">
                <a:latin typeface="Times New Roman"/>
                <a:cs typeface="Times New Roman"/>
              </a:rPr>
              <a:t>acquos</a:t>
            </a:r>
            <a:r>
              <a:rPr sz="1800" spc="-10" dirty="0" smtClean="0">
                <a:latin typeface="Times New Roman"/>
                <a:cs typeface="Times New Roman"/>
              </a:rPr>
              <a:t>a </a:t>
            </a:r>
            <a:r>
              <a:rPr sz="1800" spc="-15" dirty="0" smtClean="0">
                <a:latin typeface="Times New Roman"/>
                <a:cs typeface="Times New Roman"/>
              </a:rPr>
              <a:t>d</a:t>
            </a:r>
            <a:r>
              <a:rPr sz="1800" spc="-5" dirty="0" smtClean="0">
                <a:latin typeface="Times New Roman"/>
                <a:cs typeface="Times New Roman"/>
              </a:rPr>
              <a:t>i </a:t>
            </a:r>
            <a:r>
              <a:rPr sz="1800" spc="-15" dirty="0" smtClean="0">
                <a:latin typeface="Times New Roman"/>
                <a:cs typeface="Times New Roman"/>
              </a:rPr>
              <a:t>clorur</a:t>
            </a:r>
            <a:r>
              <a:rPr sz="1800" spc="-10" dirty="0" smtClean="0">
                <a:latin typeface="Times New Roman"/>
                <a:cs typeface="Times New Roman"/>
              </a:rPr>
              <a:t>o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15" dirty="0" smtClean="0">
                <a:latin typeface="Times New Roman"/>
                <a:cs typeface="Times New Roman"/>
              </a:rPr>
              <a:t>d</a:t>
            </a:r>
            <a:r>
              <a:rPr sz="1800" spc="-5" dirty="0" smtClean="0">
                <a:latin typeface="Times New Roman"/>
                <a:cs typeface="Times New Roman"/>
              </a:rPr>
              <a:t>i sodio</a:t>
            </a:r>
            <a:r>
              <a:rPr sz="1800" spc="0" dirty="0" smtClean="0">
                <a:latin typeface="Times New Roman"/>
                <a:cs typeface="Times New Roman"/>
              </a:rPr>
              <a:t>) </a:t>
            </a:r>
            <a:r>
              <a:rPr sz="1800" spc="-15" dirty="0" smtClean="0">
                <a:latin typeface="Times New Roman"/>
                <a:cs typeface="Times New Roman"/>
              </a:rPr>
              <a:t>che</a:t>
            </a:r>
            <a:r>
              <a:rPr sz="1800" spc="-10" dirty="0" smtClean="0">
                <a:latin typeface="Times New Roman"/>
                <a:cs typeface="Times New Roman"/>
              </a:rPr>
              <a:t> arriva sulla superficie esterna della pelle attraverso </a:t>
            </a:r>
            <a:r>
              <a:rPr sz="1800" spc="-5" dirty="0" smtClean="0">
                <a:latin typeface="Times New Roman"/>
                <a:cs typeface="Times New Roman"/>
              </a:rPr>
              <a:t>i </a:t>
            </a:r>
            <a:r>
              <a:rPr sz="1800" spc="-10" dirty="0" smtClean="0">
                <a:latin typeface="Times New Roman"/>
                <a:cs typeface="Times New Roman"/>
              </a:rPr>
              <a:t>pori e si sparge sulla superficie della pelle, </a:t>
            </a:r>
            <a:r>
              <a:rPr sz="1800" spc="-5" dirty="0" smtClean="0">
                <a:latin typeface="Times New Roman"/>
                <a:cs typeface="Times New Roman"/>
              </a:rPr>
              <a:t>il sudore </a:t>
            </a:r>
            <a:r>
              <a:rPr sz="1800" spc="-10" dirty="0" smtClean="0">
                <a:latin typeface="Times New Roman"/>
                <a:cs typeface="Times New Roman"/>
              </a:rPr>
              <a:t>quindi in parte passa come vapore nell’aria (sottraendo </a:t>
            </a:r>
            <a:r>
              <a:rPr sz="1800" spc="-5" dirty="0" smtClean="0">
                <a:latin typeface="Times New Roman"/>
                <a:cs typeface="Times New Roman"/>
              </a:rPr>
              <a:t>il</a:t>
            </a:r>
            <a:r>
              <a:rPr sz="1800" spc="-10" dirty="0" smtClean="0">
                <a:latin typeface="Times New Roman"/>
                <a:cs typeface="Times New Roman"/>
              </a:rPr>
              <a:t> calore latente di evaporazione), in parte gocciola (sottraendo solo calore sensibile).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66469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89330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08935" y="1149349"/>
            <a:ext cx="3209664" cy="3200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78" rIns="0" bIns="0" rtlCol="0">
            <a:noAutofit/>
          </a:bodyPr>
          <a:lstStyle/>
          <a:p>
            <a:pPr marL="234315">
              <a:lnSpc>
                <a:spcPct val="100000"/>
              </a:lnSpc>
            </a:pPr>
            <a:r>
              <a:rPr sz="3200" b="1" i="1" spc="-15" dirty="0" smtClean="0">
                <a:latin typeface="Times New Roman"/>
                <a:cs typeface="Times New Roman"/>
              </a:rPr>
              <a:t>Bilancio</a:t>
            </a:r>
            <a:r>
              <a:rPr sz="3200" b="1" i="1" spc="-5" dirty="0" smtClean="0">
                <a:latin typeface="Times New Roman"/>
                <a:cs typeface="Times New Roman"/>
              </a:rPr>
              <a:t> </a:t>
            </a:r>
            <a:r>
              <a:rPr sz="3200" b="1" i="1" spc="-15" dirty="0" smtClean="0">
                <a:latin typeface="Times New Roman"/>
                <a:cs typeface="Times New Roman"/>
              </a:rPr>
              <a:t>di</a:t>
            </a:r>
            <a:r>
              <a:rPr sz="3200" b="1" i="1" spc="-5" dirty="0" smtClean="0">
                <a:latin typeface="Times New Roman"/>
                <a:cs typeface="Times New Roman"/>
              </a:rPr>
              <a:t> </a:t>
            </a:r>
            <a:r>
              <a:rPr sz="3200" b="1" i="1" spc="-15" dirty="0" smtClean="0">
                <a:latin typeface="Times New Roman"/>
                <a:cs typeface="Times New Roman"/>
              </a:rPr>
              <a:t>energia</a:t>
            </a:r>
            <a:r>
              <a:rPr sz="3200" b="1" i="1" spc="-5" dirty="0" smtClean="0">
                <a:latin typeface="Times New Roman"/>
                <a:cs typeface="Times New Roman"/>
              </a:rPr>
              <a:t> </a:t>
            </a:r>
            <a:r>
              <a:rPr sz="3200" b="1" i="1" spc="-15" dirty="0" smtClean="0">
                <a:latin typeface="Times New Roman"/>
                <a:cs typeface="Times New Roman"/>
              </a:rPr>
              <a:t>sul</a:t>
            </a:r>
            <a:r>
              <a:rPr sz="3200" b="1" i="1" spc="-5" dirty="0" smtClean="0">
                <a:latin typeface="Times New Roman"/>
                <a:cs typeface="Times New Roman"/>
              </a:rPr>
              <a:t> </a:t>
            </a:r>
            <a:r>
              <a:rPr sz="3200" b="1" i="1" spc="-15" dirty="0" smtClean="0">
                <a:latin typeface="Times New Roman"/>
                <a:cs typeface="Times New Roman"/>
              </a:rPr>
              <a:t>corpo</a:t>
            </a:r>
            <a:r>
              <a:rPr sz="3200" b="1" i="1" spc="-5" dirty="0" smtClean="0">
                <a:latin typeface="Times New Roman"/>
                <a:cs typeface="Times New Roman"/>
              </a:rPr>
              <a:t> </a:t>
            </a:r>
            <a:r>
              <a:rPr sz="3200" b="1" i="1" spc="-20" dirty="0" smtClean="0">
                <a:latin typeface="Times New Roman"/>
                <a:cs typeface="Times New Roman"/>
              </a:rPr>
              <a:t>umano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41463" y="1574546"/>
            <a:ext cx="3108197" cy="379476"/>
          </a:xfrm>
          <a:custGeom>
            <a:avLst/>
            <a:gdLst/>
            <a:ahLst/>
            <a:cxnLst/>
            <a:rect l="l" t="t" r="r" b="b"/>
            <a:pathLst>
              <a:path w="3108198" h="379476">
                <a:moveTo>
                  <a:pt x="0" y="0"/>
                </a:moveTo>
                <a:lnTo>
                  <a:pt x="0" y="379476"/>
                </a:lnTo>
                <a:lnTo>
                  <a:pt x="3108197" y="379475"/>
                </a:lnTo>
                <a:lnTo>
                  <a:pt x="3108197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-12700" y="1095847"/>
            <a:ext cx="9144000" cy="5158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4975" marR="3359785" indent="-343535">
              <a:lnSpc>
                <a:spcPct val="79600"/>
              </a:lnSpc>
              <a:buFont typeface="Times New Roman"/>
              <a:buChar char="•"/>
              <a:tabLst>
                <a:tab pos="434975" algn="l"/>
              </a:tabLst>
            </a:pPr>
            <a:r>
              <a:rPr sz="1400" spc="-5" dirty="0" smtClean="0">
                <a:latin typeface="Times New Roman"/>
                <a:cs typeface="Times New Roman"/>
              </a:rPr>
              <a:t>Il </a:t>
            </a:r>
            <a:r>
              <a:rPr sz="1400" spc="-10" dirty="0" smtClean="0">
                <a:latin typeface="Times New Roman"/>
                <a:cs typeface="Times New Roman"/>
              </a:rPr>
              <a:t>corpo umano può essere considerato come un sistema </a:t>
            </a:r>
            <a:r>
              <a:rPr sz="1400" spc="-5" dirty="0" smtClean="0">
                <a:latin typeface="Times New Roman"/>
                <a:cs typeface="Times New Roman"/>
              </a:rPr>
              <a:t>ter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odina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ico sul quale è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possibile fare un </a:t>
            </a:r>
            <a:r>
              <a:rPr sz="1400" b="1" spc="-10" dirty="0" smtClean="0">
                <a:latin typeface="Times New Roman"/>
                <a:cs typeface="Times New Roman"/>
              </a:rPr>
              <a:t>bilancio</a:t>
            </a:r>
            <a:r>
              <a:rPr sz="1400" b="1" spc="-5" dirty="0" smtClean="0">
                <a:latin typeface="Times New Roman"/>
                <a:cs typeface="Times New Roman"/>
              </a:rPr>
              <a:t> </a:t>
            </a:r>
            <a:r>
              <a:rPr sz="1400" spc="-15" dirty="0" smtClean="0">
                <a:latin typeface="Times New Roman"/>
                <a:cs typeface="Times New Roman"/>
              </a:rPr>
              <a:t>d</a:t>
            </a:r>
            <a:r>
              <a:rPr sz="1400" spc="-5" dirty="0" smtClean="0">
                <a:latin typeface="Times New Roman"/>
                <a:cs typeface="Times New Roman"/>
              </a:rPr>
              <a:t>i </a:t>
            </a:r>
            <a:r>
              <a:rPr sz="1400" spc="-15" dirty="0" smtClean="0">
                <a:latin typeface="Times New Roman"/>
                <a:cs typeface="Times New Roman"/>
              </a:rPr>
              <a:t>e</a:t>
            </a:r>
            <a:r>
              <a:rPr sz="1400" spc="-5" dirty="0" smtClean="0">
                <a:latin typeface="Times New Roman"/>
                <a:cs typeface="Times New Roman"/>
              </a:rPr>
              <a:t>n</a:t>
            </a:r>
            <a:r>
              <a:rPr sz="1400" spc="-15" dirty="0" smtClean="0">
                <a:latin typeface="Times New Roman"/>
                <a:cs typeface="Times New Roman"/>
              </a:rPr>
              <a:t>ergia: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18"/>
              </a:spcBef>
              <a:buFont typeface="Times New Roman"/>
              <a:buChar char="•"/>
            </a:pPr>
            <a:endParaRPr sz="65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 marR="4408805" algn="ctr">
              <a:lnSpc>
                <a:spcPct val="100000"/>
              </a:lnSpc>
            </a:pPr>
            <a:r>
              <a:rPr sz="1400" spc="-10" dirty="0" smtClean="0">
                <a:latin typeface="Times New Roman"/>
                <a:cs typeface="Times New Roman"/>
              </a:rPr>
              <a:t>S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=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5" dirty="0" smtClean="0">
                <a:latin typeface="Times New Roman"/>
                <a:cs typeface="Times New Roman"/>
              </a:rPr>
              <a:t>M </a:t>
            </a:r>
            <a:r>
              <a:rPr sz="1400" spc="-5" dirty="0" smtClean="0">
                <a:latin typeface="Times New Roman"/>
                <a:cs typeface="Times New Roman"/>
              </a:rPr>
              <a:t>- </a:t>
            </a:r>
            <a:r>
              <a:rPr sz="1400" spc="-15" dirty="0" smtClean="0">
                <a:latin typeface="Times New Roman"/>
                <a:cs typeface="Times New Roman"/>
              </a:rPr>
              <a:t>W </a:t>
            </a:r>
            <a:r>
              <a:rPr sz="1400" spc="-5" dirty="0" smtClean="0">
                <a:latin typeface="Times New Roman"/>
                <a:cs typeface="Times New Roman"/>
              </a:rPr>
              <a:t>- </a:t>
            </a:r>
            <a:r>
              <a:rPr sz="1400" spc="-15" dirty="0" smtClean="0">
                <a:latin typeface="Times New Roman"/>
                <a:cs typeface="Times New Roman"/>
              </a:rPr>
              <a:t>E</a:t>
            </a:r>
            <a:r>
              <a:rPr sz="1400" spc="-5" dirty="0" smtClean="0">
                <a:latin typeface="Times New Roman"/>
                <a:cs typeface="Times New Roman"/>
              </a:rPr>
              <a:t>r</a:t>
            </a:r>
            <a:r>
              <a:rPr sz="1400" spc="-15" dirty="0" smtClean="0">
                <a:latin typeface="Times New Roman"/>
                <a:cs typeface="Times New Roman"/>
              </a:rPr>
              <a:t>e</a:t>
            </a:r>
            <a:r>
              <a:rPr sz="1400" spc="-5" dirty="0" smtClean="0">
                <a:latin typeface="Times New Roman"/>
                <a:cs typeface="Times New Roman"/>
              </a:rPr>
              <a:t>s- </a:t>
            </a:r>
            <a:r>
              <a:rPr sz="1400" spc="-15" dirty="0" smtClean="0">
                <a:latin typeface="Times New Roman"/>
                <a:cs typeface="Times New Roman"/>
              </a:rPr>
              <a:t>C</a:t>
            </a:r>
            <a:r>
              <a:rPr sz="1400" spc="-10" dirty="0" smtClean="0">
                <a:latin typeface="Times New Roman"/>
                <a:cs typeface="Times New Roman"/>
              </a:rPr>
              <a:t>res- E</a:t>
            </a:r>
            <a:r>
              <a:rPr sz="1400" spc="-5" dirty="0" smtClean="0">
                <a:latin typeface="Times New Roman"/>
                <a:cs typeface="Times New Roman"/>
              </a:rPr>
              <a:t> - </a:t>
            </a:r>
            <a:r>
              <a:rPr sz="1400" spc="-10" dirty="0" smtClean="0">
                <a:latin typeface="Times New Roman"/>
                <a:cs typeface="Times New Roman"/>
              </a:rPr>
              <a:t>C</a:t>
            </a:r>
            <a:r>
              <a:rPr sz="1400" spc="-5" dirty="0" smtClean="0">
                <a:latin typeface="Times New Roman"/>
                <a:cs typeface="Times New Roman"/>
              </a:rPr>
              <a:t> - </a:t>
            </a:r>
            <a:r>
              <a:rPr sz="1400" spc="-10" dirty="0" smtClean="0">
                <a:latin typeface="Times New Roman"/>
                <a:cs typeface="Times New Roman"/>
              </a:rPr>
              <a:t>R </a:t>
            </a:r>
            <a:r>
              <a:rPr sz="1400" spc="-5" dirty="0" smtClean="0">
                <a:latin typeface="Times New Roman"/>
                <a:cs typeface="Times New Roman"/>
              </a:rPr>
              <a:t>- </a:t>
            </a:r>
            <a:r>
              <a:rPr sz="1400" spc="-10" dirty="0" smtClean="0">
                <a:latin typeface="Times New Roman"/>
                <a:cs typeface="Times New Roman"/>
              </a:rPr>
              <a:t>K 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18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434975">
              <a:lnSpc>
                <a:spcPct val="100000"/>
              </a:lnSpc>
            </a:pPr>
            <a:r>
              <a:rPr sz="1400" spc="-15" dirty="0" smtClean="0">
                <a:latin typeface="Times New Roman"/>
                <a:cs typeface="Times New Roman"/>
              </a:rPr>
              <a:t>M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= potenza sviluppata per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attività </a:t>
            </a:r>
            <a:r>
              <a:rPr sz="1400" spc="-10" dirty="0" smtClean="0">
                <a:latin typeface="Times New Roman"/>
                <a:cs typeface="Times New Roman"/>
              </a:rPr>
              <a:t>metabolica, (W);</a:t>
            </a:r>
            <a:endParaRPr sz="1400">
              <a:latin typeface="Times New Roman"/>
              <a:cs typeface="Times New Roman"/>
            </a:endParaRPr>
          </a:p>
          <a:p>
            <a:pPr marL="434975" marR="4234815" indent="0">
              <a:lnSpc>
                <a:spcPts val="1680"/>
              </a:lnSpc>
              <a:spcBef>
                <a:spcPts val="50"/>
              </a:spcBef>
            </a:pPr>
            <a:r>
              <a:rPr sz="1400" spc="-15" dirty="0" smtClean="0">
                <a:latin typeface="Times New Roman"/>
                <a:cs typeface="Times New Roman"/>
              </a:rPr>
              <a:t>W </a:t>
            </a:r>
            <a:r>
              <a:rPr sz="1400" spc="-10" dirty="0" smtClean="0">
                <a:latin typeface="Times New Roman"/>
                <a:cs typeface="Times New Roman"/>
              </a:rPr>
              <a:t>= potenza meccanica dissipata per </a:t>
            </a:r>
            <a:r>
              <a:rPr sz="1400" spc="-5" dirty="0" smtClean="0">
                <a:latin typeface="Times New Roman"/>
                <a:cs typeface="Times New Roman"/>
              </a:rPr>
              <a:t>attività </a:t>
            </a:r>
            <a:r>
              <a:rPr sz="1400" spc="-10" dirty="0" smtClean="0">
                <a:latin typeface="Times New Roman"/>
                <a:cs typeface="Times New Roman"/>
              </a:rPr>
              <a:t>lavorativa, (W);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 E = potenza </a:t>
            </a:r>
            <a:r>
              <a:rPr sz="1400" spc="-5" dirty="0" smtClean="0">
                <a:latin typeface="Times New Roman"/>
                <a:cs typeface="Times New Roman"/>
              </a:rPr>
              <a:t>ter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ica per evapora</a:t>
            </a:r>
            <a:r>
              <a:rPr sz="1400" spc="-20" dirty="0" smtClean="0">
                <a:latin typeface="Times New Roman"/>
                <a:cs typeface="Times New Roman"/>
              </a:rPr>
              <a:t>z</a:t>
            </a:r>
            <a:r>
              <a:rPr sz="1400" spc="-10" dirty="0" smtClean="0">
                <a:latin typeface="Times New Roman"/>
                <a:cs typeface="Times New Roman"/>
              </a:rPr>
              <a:t>ione nella traspirazione, (W);</a:t>
            </a:r>
            <a:endParaRPr sz="1400">
              <a:latin typeface="Times New Roman"/>
              <a:cs typeface="Times New Roman"/>
            </a:endParaRPr>
          </a:p>
          <a:p>
            <a:pPr marL="434975">
              <a:lnSpc>
                <a:spcPts val="1614"/>
              </a:lnSpc>
            </a:pPr>
            <a:r>
              <a:rPr sz="1400" spc="-15" dirty="0" smtClean="0">
                <a:latin typeface="Times New Roman"/>
                <a:cs typeface="Times New Roman"/>
              </a:rPr>
              <a:t>E</a:t>
            </a:r>
            <a:r>
              <a:rPr sz="1350" spc="0" baseline="-24691" dirty="0" smtClean="0">
                <a:latin typeface="Times New Roman"/>
                <a:cs typeface="Times New Roman"/>
              </a:rPr>
              <a:t>res </a:t>
            </a:r>
            <a:r>
              <a:rPr sz="1350" spc="-157" baseline="-24691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= potenza </a:t>
            </a:r>
            <a:r>
              <a:rPr sz="1400" spc="-5" dirty="0" smtClean="0">
                <a:latin typeface="Times New Roman"/>
                <a:cs typeface="Times New Roman"/>
              </a:rPr>
              <a:t>ter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ica per evaporaz</a:t>
            </a:r>
            <a:r>
              <a:rPr sz="1400" spc="0" dirty="0" smtClean="0">
                <a:latin typeface="Times New Roman"/>
                <a:cs typeface="Times New Roman"/>
              </a:rPr>
              <a:t>i</a:t>
            </a:r>
            <a:r>
              <a:rPr sz="1400" spc="-10" dirty="0" smtClean="0">
                <a:latin typeface="Times New Roman"/>
                <a:cs typeface="Times New Roman"/>
              </a:rPr>
              <a:t>one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nella respirazione, (W);</a:t>
            </a:r>
            <a:endParaRPr sz="1400">
              <a:latin typeface="Times New Roman"/>
              <a:cs typeface="Times New Roman"/>
            </a:endParaRPr>
          </a:p>
          <a:p>
            <a:pPr marL="434975" marR="3527425" indent="0">
              <a:lnSpc>
                <a:spcPts val="1670"/>
              </a:lnSpc>
              <a:spcBef>
                <a:spcPts val="55"/>
              </a:spcBef>
            </a:pPr>
            <a:r>
              <a:rPr sz="1400" spc="-15" dirty="0" smtClean="0">
                <a:latin typeface="Times New Roman"/>
                <a:cs typeface="Times New Roman"/>
              </a:rPr>
              <a:t>C</a:t>
            </a:r>
            <a:r>
              <a:rPr sz="1350" spc="0" baseline="-24691" dirty="0" smtClean="0">
                <a:latin typeface="Times New Roman"/>
                <a:cs typeface="Times New Roman"/>
              </a:rPr>
              <a:t>res </a:t>
            </a:r>
            <a:r>
              <a:rPr sz="1350" spc="-150" baseline="-24691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= potenza </a:t>
            </a:r>
            <a:r>
              <a:rPr sz="1400" spc="-5" dirty="0" smtClean="0">
                <a:latin typeface="Times New Roman"/>
                <a:cs typeface="Times New Roman"/>
              </a:rPr>
              <a:t>ter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ica sca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biata per </a:t>
            </a:r>
            <a:r>
              <a:rPr sz="1400" spc="-5" dirty="0" smtClean="0">
                <a:latin typeface="Times New Roman"/>
                <a:cs typeface="Times New Roman"/>
              </a:rPr>
              <a:t>c</a:t>
            </a:r>
            <a:r>
              <a:rPr sz="1400" spc="-10" dirty="0" smtClean="0">
                <a:latin typeface="Times New Roman"/>
                <a:cs typeface="Times New Roman"/>
              </a:rPr>
              <a:t>onvezione nella respirazione, (W). C = potenza </a:t>
            </a:r>
            <a:r>
              <a:rPr sz="1400" spc="-5" dirty="0" smtClean="0">
                <a:latin typeface="Times New Roman"/>
                <a:cs typeface="Times New Roman"/>
              </a:rPr>
              <a:t>ter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ica sca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b</a:t>
            </a:r>
            <a:r>
              <a:rPr sz="1400" spc="0" dirty="0" smtClean="0">
                <a:latin typeface="Times New Roman"/>
                <a:cs typeface="Times New Roman"/>
              </a:rPr>
              <a:t>i</a:t>
            </a:r>
            <a:r>
              <a:rPr sz="1400" spc="-10" dirty="0" smtClean="0">
                <a:latin typeface="Times New Roman"/>
                <a:cs typeface="Times New Roman"/>
              </a:rPr>
              <a:t>ata per convezione, (W).</a:t>
            </a:r>
            <a:endParaRPr sz="1400">
              <a:latin typeface="Times New Roman"/>
              <a:cs typeface="Times New Roman"/>
            </a:endParaRPr>
          </a:p>
          <a:p>
            <a:pPr marL="434975" marR="4773295">
              <a:lnSpc>
                <a:spcPts val="1670"/>
              </a:lnSpc>
            </a:pPr>
            <a:r>
              <a:rPr sz="1400" spc="-10" dirty="0" smtClean="0">
                <a:latin typeface="Times New Roman"/>
                <a:cs typeface="Times New Roman"/>
              </a:rPr>
              <a:t>R = potenza </a:t>
            </a:r>
            <a:r>
              <a:rPr sz="1400" spc="-5" dirty="0" smtClean="0">
                <a:latin typeface="Times New Roman"/>
                <a:cs typeface="Times New Roman"/>
              </a:rPr>
              <a:t>ter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ica sca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bia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10" dirty="0" smtClean="0">
                <a:latin typeface="Times New Roman"/>
                <a:cs typeface="Times New Roman"/>
              </a:rPr>
              <a:t>a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per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irraggiamento, (W); K = potenza </a:t>
            </a:r>
            <a:r>
              <a:rPr sz="1400" spc="-5" dirty="0" smtClean="0">
                <a:latin typeface="Times New Roman"/>
                <a:cs typeface="Times New Roman"/>
              </a:rPr>
              <a:t>ter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ica sca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b</a:t>
            </a:r>
            <a:r>
              <a:rPr sz="1400" spc="0" dirty="0" smtClean="0">
                <a:latin typeface="Times New Roman"/>
                <a:cs typeface="Times New Roman"/>
              </a:rPr>
              <a:t>i</a:t>
            </a:r>
            <a:r>
              <a:rPr sz="1400" spc="-10" dirty="0" smtClean="0">
                <a:latin typeface="Times New Roman"/>
                <a:cs typeface="Times New Roman"/>
              </a:rPr>
              <a:t>ata per conduzione, (W);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19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434975" indent="-342900">
              <a:lnSpc>
                <a:spcPct val="100000"/>
              </a:lnSpc>
              <a:buFont typeface="Times New Roman"/>
              <a:buChar char="•"/>
              <a:tabLst>
                <a:tab pos="434975" algn="l"/>
              </a:tabLst>
            </a:pPr>
            <a:r>
              <a:rPr sz="1400" spc="-15" dirty="0" smtClean="0">
                <a:latin typeface="Times New Roman"/>
                <a:cs typeface="Times New Roman"/>
              </a:rPr>
              <a:t>L</a:t>
            </a:r>
            <a:r>
              <a:rPr sz="1400" spc="-10" dirty="0" smtClean="0">
                <a:latin typeface="Times New Roman"/>
                <a:cs typeface="Times New Roman"/>
              </a:rPr>
              <a:t>’organis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o tende a per</a:t>
            </a:r>
            <a:r>
              <a:rPr sz="1400" spc="-20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anere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in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condizioni di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b="1" i="1" spc="-10" dirty="0" smtClean="0">
                <a:latin typeface="Times New Roman"/>
                <a:cs typeface="Times New Roman"/>
              </a:rPr>
              <a:t>equilibrio</a:t>
            </a:r>
            <a:r>
              <a:rPr sz="1400" b="1" i="1" spc="-5" dirty="0" smtClean="0">
                <a:latin typeface="Times New Roman"/>
                <a:cs typeface="Times New Roman"/>
              </a:rPr>
              <a:t> </a:t>
            </a:r>
            <a:r>
              <a:rPr sz="1400" b="1" i="1" spc="-10" dirty="0" smtClean="0">
                <a:latin typeface="Times New Roman"/>
                <a:cs typeface="Times New Roman"/>
              </a:rPr>
              <a:t>omeo</a:t>
            </a:r>
            <a:r>
              <a:rPr sz="1400" b="1" i="1" spc="0" dirty="0" smtClean="0">
                <a:latin typeface="Times New Roman"/>
                <a:cs typeface="Times New Roman"/>
              </a:rPr>
              <a:t>t</a:t>
            </a:r>
            <a:r>
              <a:rPr sz="1400" b="1" i="1" spc="-10" dirty="0" smtClean="0">
                <a:latin typeface="Times New Roman"/>
                <a:cs typeface="Times New Roman"/>
              </a:rPr>
              <a:t>ermo</a:t>
            </a:r>
            <a:endParaRPr sz="1400">
              <a:latin typeface="Times New Roman"/>
              <a:cs typeface="Times New Roman"/>
            </a:endParaRPr>
          </a:p>
          <a:p>
            <a:pPr marL="434975">
              <a:lnSpc>
                <a:spcPts val="1675"/>
              </a:lnSpc>
            </a:pPr>
            <a:r>
              <a:rPr sz="1400" spc="-10" dirty="0" smtClean="0">
                <a:latin typeface="Times New Roman"/>
                <a:cs typeface="Times New Roman"/>
              </a:rPr>
              <a:t>(S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=</a:t>
            </a:r>
            <a:r>
              <a:rPr sz="1400" spc="-5" dirty="0" smtClean="0">
                <a:latin typeface="Times New Roman"/>
                <a:cs typeface="Times New Roman"/>
              </a:rPr>
              <a:t> 0), </a:t>
            </a:r>
            <a:r>
              <a:rPr sz="1400" spc="-10" dirty="0" smtClean="0">
                <a:latin typeface="Times New Roman"/>
                <a:cs typeface="Times New Roman"/>
              </a:rPr>
              <a:t>ovvero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che:</a:t>
            </a:r>
            <a:endParaRPr sz="1400">
              <a:latin typeface="Times New Roman"/>
              <a:cs typeface="Times New Roman"/>
            </a:endParaRPr>
          </a:p>
          <a:p>
            <a:pPr marL="835025" lvl="1" indent="-285750">
              <a:lnSpc>
                <a:spcPts val="1675"/>
              </a:lnSpc>
              <a:buFont typeface="Times New Roman"/>
              <a:buChar char="–"/>
              <a:tabLst>
                <a:tab pos="835025" algn="l"/>
              </a:tabLst>
            </a:pPr>
            <a:r>
              <a:rPr sz="1400" spc="-10" dirty="0" smtClean="0">
                <a:latin typeface="Times New Roman"/>
                <a:cs typeface="Times New Roman"/>
              </a:rPr>
              <a:t>potenza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ceduta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all’a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biente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=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potenza</a:t>
            </a:r>
            <a:r>
              <a:rPr sz="1400" spc="-5" dirty="0" smtClean="0">
                <a:latin typeface="Times New Roman"/>
                <a:cs typeface="Times New Roman"/>
              </a:rPr>
              <a:t> gen</a:t>
            </a:r>
            <a:r>
              <a:rPr sz="1400" spc="-15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r</a:t>
            </a:r>
            <a:r>
              <a:rPr sz="1400" spc="-15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10" dirty="0" smtClean="0">
                <a:latin typeface="Times New Roman"/>
                <a:cs typeface="Times New Roman"/>
              </a:rPr>
              <a:t>a</a:t>
            </a:r>
            <a:r>
              <a:rPr sz="1400" spc="-5" dirty="0" smtClean="0">
                <a:latin typeface="Times New Roman"/>
                <a:cs typeface="Times New Roman"/>
              </a:rPr>
              <a:t> d</a:t>
            </a:r>
            <a:r>
              <a:rPr sz="1400" spc="-15" dirty="0" smtClean="0">
                <a:latin typeface="Times New Roman"/>
                <a:cs typeface="Times New Roman"/>
              </a:rPr>
              <a:t>a</a:t>
            </a:r>
            <a:r>
              <a:rPr sz="1400" spc="-5" dirty="0" smtClean="0">
                <a:latin typeface="Times New Roman"/>
                <a:cs typeface="Times New Roman"/>
              </a:rPr>
              <a:t>i p</a:t>
            </a:r>
            <a:r>
              <a:rPr sz="1400" spc="-10" dirty="0" smtClean="0">
                <a:latin typeface="Times New Roman"/>
                <a:cs typeface="Times New Roman"/>
              </a:rPr>
              <a:t>rocessi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metabolici</a:t>
            </a:r>
            <a:endParaRPr sz="1400">
              <a:latin typeface="Times New Roman"/>
              <a:cs typeface="Times New Roman"/>
            </a:endParaRPr>
          </a:p>
          <a:p>
            <a:pPr marL="835025" lvl="1" indent="-285750">
              <a:lnSpc>
                <a:spcPts val="1675"/>
              </a:lnSpc>
              <a:buFont typeface="Times New Roman"/>
              <a:buChar char="–"/>
              <a:tabLst>
                <a:tab pos="835025" algn="l"/>
              </a:tabLst>
            </a:pPr>
            <a:r>
              <a:rPr sz="1400" spc="-5" dirty="0" smtClean="0">
                <a:latin typeface="Times New Roman"/>
                <a:cs typeface="Times New Roman"/>
              </a:rPr>
              <a:t>la 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10" dirty="0" smtClean="0">
                <a:latin typeface="Times New Roman"/>
                <a:cs typeface="Times New Roman"/>
              </a:rPr>
              <a:t>em</a:t>
            </a:r>
            <a:r>
              <a:rPr sz="1400" spc="-5" dirty="0" smtClean="0">
                <a:latin typeface="Times New Roman"/>
                <a:cs typeface="Times New Roman"/>
              </a:rPr>
              <a:t>p</a:t>
            </a:r>
            <a:r>
              <a:rPr sz="1400" spc="-10" dirty="0" smtClean="0">
                <a:latin typeface="Times New Roman"/>
                <a:cs typeface="Times New Roman"/>
              </a:rPr>
              <a:t>eratura interna </a:t>
            </a:r>
            <a:r>
              <a:rPr sz="1400" spc="-5" dirty="0" smtClean="0">
                <a:latin typeface="Times New Roman"/>
                <a:cs typeface="Times New Roman"/>
              </a:rPr>
              <a:t>si </a:t>
            </a:r>
            <a:r>
              <a:rPr sz="1400" spc="-10" dirty="0" smtClean="0">
                <a:latin typeface="Times New Roman"/>
                <a:cs typeface="Times New Roman"/>
              </a:rPr>
              <a:t>man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10" dirty="0" smtClean="0">
                <a:latin typeface="Times New Roman"/>
                <a:cs typeface="Times New Roman"/>
              </a:rPr>
              <a:t>enga stabile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su</a:t>
            </a:r>
            <a:r>
              <a:rPr sz="1400" spc="-5" dirty="0" smtClean="0">
                <a:latin typeface="Times New Roman"/>
                <a:cs typeface="Times New Roman"/>
              </a:rPr>
              <a:t> v</a:t>
            </a:r>
            <a:r>
              <a:rPr sz="1400" spc="-15" dirty="0" smtClean="0">
                <a:latin typeface="Times New Roman"/>
                <a:cs typeface="Times New Roman"/>
              </a:rPr>
              <a:t>a</a:t>
            </a:r>
            <a:r>
              <a:rPr sz="1400" spc="-5" dirty="0" smtClean="0">
                <a:latin typeface="Times New Roman"/>
                <a:cs typeface="Times New Roman"/>
              </a:rPr>
              <a:t>lori </a:t>
            </a:r>
            <a:r>
              <a:rPr sz="1400" spc="-10" dirty="0" smtClean="0">
                <a:latin typeface="Times New Roman"/>
                <a:cs typeface="Times New Roman"/>
              </a:rPr>
              <a:t>ottimali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(36,7+/- 0,3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C)</a:t>
            </a:r>
            <a:endParaRPr sz="1400">
              <a:latin typeface="Times New Roman"/>
              <a:cs typeface="Times New Roman"/>
            </a:endParaRPr>
          </a:p>
          <a:p>
            <a:pPr lvl="1">
              <a:lnSpc>
                <a:spcPts val="650"/>
              </a:lnSpc>
              <a:spcBef>
                <a:spcPts val="23"/>
              </a:spcBef>
              <a:buFont typeface="Times New Roman"/>
              <a:buChar char="–"/>
            </a:pPr>
            <a:endParaRPr sz="650"/>
          </a:p>
          <a:p>
            <a:pPr lvl="1">
              <a:lnSpc>
                <a:spcPts val="1000"/>
              </a:lnSpc>
              <a:buFont typeface="Times New Roman"/>
              <a:buChar char="–"/>
            </a:pPr>
            <a:endParaRPr sz="1000"/>
          </a:p>
          <a:p>
            <a:pPr marL="434975" indent="-343535">
              <a:lnSpc>
                <a:spcPct val="100000"/>
              </a:lnSpc>
              <a:buFont typeface="Times New Roman"/>
              <a:buChar char="•"/>
              <a:tabLst>
                <a:tab pos="434975" algn="l"/>
              </a:tabLst>
            </a:pPr>
            <a:r>
              <a:rPr sz="1400" spc="-15" dirty="0" smtClean="0">
                <a:latin typeface="Times New Roman"/>
                <a:cs typeface="Times New Roman"/>
              </a:rPr>
              <a:t>G</a:t>
            </a:r>
            <a:r>
              <a:rPr sz="1400" spc="-5" dirty="0" smtClean="0">
                <a:latin typeface="Times New Roman"/>
                <a:cs typeface="Times New Roman"/>
              </a:rPr>
              <a:t>li </a:t>
            </a:r>
            <a:r>
              <a:rPr sz="1400" spc="-10" dirty="0" smtClean="0">
                <a:latin typeface="Times New Roman"/>
                <a:cs typeface="Times New Roman"/>
              </a:rPr>
              <a:t>a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bienti </a:t>
            </a:r>
            <a:r>
              <a:rPr sz="1400" spc="-5" dirty="0" smtClean="0">
                <a:latin typeface="Times New Roman"/>
                <a:cs typeface="Times New Roman"/>
              </a:rPr>
              <a:t>ter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5" dirty="0" smtClean="0">
                <a:latin typeface="Times New Roman"/>
                <a:cs typeface="Times New Roman"/>
              </a:rPr>
              <a:t>ici </a:t>
            </a:r>
            <a:r>
              <a:rPr sz="1400" spc="-10" dirty="0" smtClean="0">
                <a:latin typeface="Times New Roman"/>
                <a:cs typeface="Times New Roman"/>
              </a:rPr>
              <a:t>vengono conv</a:t>
            </a:r>
            <a:r>
              <a:rPr sz="1400" spc="-20" dirty="0" smtClean="0">
                <a:latin typeface="Times New Roman"/>
                <a:cs typeface="Times New Roman"/>
              </a:rPr>
              <a:t>e</a:t>
            </a:r>
            <a:r>
              <a:rPr sz="1400" spc="-10" dirty="0" smtClean="0">
                <a:latin typeface="Times New Roman"/>
                <a:cs typeface="Times New Roman"/>
              </a:rPr>
              <a:t>nzionalmente </a:t>
            </a:r>
            <a:r>
              <a:rPr sz="1400" spc="-5" dirty="0" smtClean="0">
                <a:latin typeface="Times New Roman"/>
                <a:cs typeface="Times New Roman"/>
              </a:rPr>
              <a:t>distinti </a:t>
            </a:r>
            <a:r>
              <a:rPr sz="1400" spc="-10" dirty="0" smtClean="0">
                <a:latin typeface="Times New Roman"/>
                <a:cs typeface="Times New Roman"/>
              </a:rPr>
              <a:t>in: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10"/>
              </a:spcBef>
              <a:buFont typeface="Times New Roman"/>
              <a:buChar char="•"/>
            </a:pPr>
            <a:endParaRPr sz="1000"/>
          </a:p>
          <a:p>
            <a:pPr marL="835025" marR="3893820" lvl="1" indent="-285750">
              <a:lnSpc>
                <a:spcPct val="79600"/>
              </a:lnSpc>
              <a:buFont typeface="Times New Roman"/>
              <a:buChar char="–"/>
              <a:tabLst>
                <a:tab pos="835025" algn="l"/>
              </a:tabLst>
            </a:pPr>
            <a:r>
              <a:rPr sz="1400" b="1" spc="-10" dirty="0" smtClean="0">
                <a:latin typeface="Times New Roman"/>
                <a:cs typeface="Times New Roman"/>
              </a:rPr>
              <a:t>moderati</a:t>
            </a:r>
            <a:r>
              <a:rPr sz="1400" b="1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(in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cui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l’obiettivo è</a:t>
            </a:r>
            <a:r>
              <a:rPr sz="1400" spc="-5" dirty="0" smtClean="0">
                <a:latin typeface="Times New Roman"/>
                <a:cs typeface="Times New Roman"/>
              </a:rPr>
              <a:t> il </a:t>
            </a:r>
            <a:r>
              <a:rPr sz="1400" spc="-10" dirty="0" smtClean="0">
                <a:latin typeface="Times New Roman"/>
                <a:cs typeface="Times New Roman"/>
              </a:rPr>
              <a:t>ragg</a:t>
            </a:r>
            <a:r>
              <a:rPr sz="1400" spc="-15" dirty="0" smtClean="0">
                <a:latin typeface="Times New Roman"/>
                <a:cs typeface="Times New Roman"/>
              </a:rPr>
              <a:t>i</a:t>
            </a:r>
            <a:r>
              <a:rPr sz="1400" spc="-10" dirty="0" smtClean="0">
                <a:latin typeface="Times New Roman"/>
                <a:cs typeface="Times New Roman"/>
              </a:rPr>
              <a:t>ungimento d</a:t>
            </a:r>
            <a:r>
              <a:rPr sz="1400" spc="-25" dirty="0" smtClean="0">
                <a:latin typeface="Times New Roman"/>
                <a:cs typeface="Times New Roman"/>
              </a:rPr>
              <a:t>e</a:t>
            </a:r>
            <a:r>
              <a:rPr sz="1400" spc="-5" dirty="0" smtClean="0">
                <a:latin typeface="Times New Roman"/>
                <a:cs typeface="Times New Roman"/>
              </a:rPr>
              <a:t>l b</a:t>
            </a:r>
            <a:r>
              <a:rPr sz="1400" spc="-15" dirty="0" smtClean="0">
                <a:latin typeface="Times New Roman"/>
                <a:cs typeface="Times New Roman"/>
              </a:rPr>
              <a:t>e</a:t>
            </a:r>
            <a:r>
              <a:rPr sz="1400" spc="-5" dirty="0" smtClean="0">
                <a:latin typeface="Times New Roman"/>
                <a:cs typeface="Times New Roman"/>
              </a:rPr>
              <a:t>n</a:t>
            </a:r>
            <a:r>
              <a:rPr sz="1400" spc="-15" dirty="0" smtClean="0">
                <a:latin typeface="Times New Roman"/>
                <a:cs typeface="Times New Roman"/>
              </a:rPr>
              <a:t>e</a:t>
            </a:r>
            <a:r>
              <a:rPr sz="1400" spc="-5" dirty="0" smtClean="0">
                <a:latin typeface="Times New Roman"/>
                <a:cs typeface="Times New Roman"/>
              </a:rPr>
              <a:t>ss</a:t>
            </a:r>
            <a:r>
              <a:rPr sz="1400" spc="-15" dirty="0" smtClean="0">
                <a:latin typeface="Times New Roman"/>
                <a:cs typeface="Times New Roman"/>
              </a:rPr>
              <a:t>e</a:t>
            </a:r>
            <a:r>
              <a:rPr sz="1400" spc="-5" dirty="0" smtClean="0">
                <a:latin typeface="Times New Roman"/>
                <a:cs typeface="Times New Roman"/>
              </a:rPr>
              <a:t>re</a:t>
            </a:r>
            <a:r>
              <a:rPr sz="1400" spc="0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ter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10" dirty="0" smtClean="0">
                <a:latin typeface="Times New Roman"/>
                <a:cs typeface="Times New Roman"/>
              </a:rPr>
              <a:t>oigrometrico)</a:t>
            </a:r>
            <a:endParaRPr sz="1400">
              <a:latin typeface="Times New Roman"/>
              <a:cs typeface="Times New Roman"/>
            </a:endParaRPr>
          </a:p>
          <a:p>
            <a:pPr marL="835025" lvl="1" indent="-285750">
              <a:lnSpc>
                <a:spcPts val="1639"/>
              </a:lnSpc>
              <a:buFont typeface="Times New Roman"/>
              <a:buChar char="–"/>
              <a:tabLst>
                <a:tab pos="835025" algn="l"/>
              </a:tabLst>
            </a:pPr>
            <a:r>
              <a:rPr sz="1400" b="1" spc="-5" dirty="0" smtClean="0">
                <a:latin typeface="Times New Roman"/>
                <a:cs typeface="Times New Roman"/>
              </a:rPr>
              <a:t>s</a:t>
            </a:r>
            <a:r>
              <a:rPr sz="1400" b="1" spc="-15" dirty="0" smtClean="0">
                <a:latin typeface="Times New Roman"/>
                <a:cs typeface="Times New Roman"/>
              </a:rPr>
              <a:t>e</a:t>
            </a:r>
            <a:r>
              <a:rPr sz="1400" b="1" spc="-5" dirty="0" smtClean="0">
                <a:latin typeface="Times New Roman"/>
                <a:cs typeface="Times New Roman"/>
              </a:rPr>
              <a:t>v</a:t>
            </a:r>
            <a:r>
              <a:rPr sz="1400" b="1" spc="-10" dirty="0" smtClean="0">
                <a:latin typeface="Times New Roman"/>
                <a:cs typeface="Times New Roman"/>
              </a:rPr>
              <a:t>eri caldi/ freddi</a:t>
            </a:r>
            <a:r>
              <a:rPr sz="1400" b="1" spc="-15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(</a:t>
            </a:r>
            <a:r>
              <a:rPr sz="1400" spc="-10" dirty="0" smtClean="0">
                <a:latin typeface="Times New Roman"/>
                <a:cs typeface="Times New Roman"/>
              </a:rPr>
              <a:t>in cui l’obiettivo è</a:t>
            </a:r>
            <a:r>
              <a:rPr sz="1400" spc="-5" dirty="0" smtClean="0">
                <a:latin typeface="Times New Roman"/>
                <a:cs typeface="Times New Roman"/>
              </a:rPr>
              <a:t> la </a:t>
            </a:r>
            <a:r>
              <a:rPr sz="1400" spc="-10" dirty="0" smtClean="0">
                <a:latin typeface="Times New Roman"/>
                <a:cs typeface="Times New Roman"/>
              </a:rPr>
              <a:t>sicurezza e </a:t>
            </a:r>
            <a:r>
              <a:rPr sz="1400" spc="-5" dirty="0" smtClean="0">
                <a:latin typeface="Times New Roman"/>
                <a:cs typeface="Times New Roman"/>
              </a:rPr>
              <a:t>la </a:t>
            </a:r>
            <a:r>
              <a:rPr sz="1400" spc="-10" dirty="0" smtClean="0">
                <a:latin typeface="Times New Roman"/>
                <a:cs typeface="Times New Roman"/>
              </a:rPr>
              <a:t>riduzione dello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370"/>
              </a:lnSpc>
              <a:tabLst>
                <a:tab pos="835025" algn="l"/>
                <a:tab pos="9130665" algn="l"/>
              </a:tabLst>
            </a:pPr>
            <a:r>
              <a:rPr sz="1400" u="sng" spc="-5" dirty="0" smtClean="0">
                <a:latin typeface="Times New Roman"/>
                <a:cs typeface="Times New Roman"/>
              </a:rPr>
              <a:t> 	</a:t>
            </a:r>
            <a:r>
              <a:rPr sz="1400" u="sng" spc="-10" dirty="0" smtClean="0">
                <a:latin typeface="Times New Roman"/>
                <a:cs typeface="Times New Roman"/>
              </a:rPr>
              <a:t>stress termico).</a:t>
            </a:r>
            <a:r>
              <a:rPr sz="1400" u="sng" spc="-5" dirty="0" smtClean="0"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66469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89330"/>
            <a:ext cx="9118600" cy="0"/>
          </a:xfrm>
          <a:custGeom>
            <a:avLst/>
            <a:gdLst/>
            <a:ahLst/>
            <a:cxnLst/>
            <a:rect l="l" t="t" r="r" b="b"/>
            <a:pathLst>
              <a:path w="9118600">
                <a:moveTo>
                  <a:pt x="9118600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78" rIns="0" bIns="0" rtlCol="0">
            <a:noAutofit/>
          </a:bodyPr>
          <a:lstStyle/>
          <a:p>
            <a:pPr marL="1494790">
              <a:lnSpc>
                <a:spcPct val="100000"/>
              </a:lnSpc>
            </a:pPr>
            <a:r>
              <a:rPr sz="3200" b="1" i="1" spc="-15" dirty="0" smtClean="0">
                <a:latin typeface="Times New Roman"/>
                <a:cs typeface="Times New Roman"/>
              </a:rPr>
              <a:t>Attività metabolica</a:t>
            </a:r>
            <a:r>
              <a:rPr sz="3200" b="1" i="1" spc="-5" dirty="0" smtClean="0">
                <a:latin typeface="Times New Roman"/>
                <a:cs typeface="Times New Roman"/>
              </a:rPr>
              <a:t> </a:t>
            </a:r>
            <a:r>
              <a:rPr sz="3200" b="1" i="1" spc="-30" dirty="0" smtClean="0">
                <a:latin typeface="Times New Roman"/>
                <a:cs typeface="Times New Roman"/>
              </a:rPr>
              <a:t>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-12700" y="1046226"/>
            <a:ext cx="9144000" cy="5193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25780">
              <a:lnSpc>
                <a:spcPct val="100000"/>
              </a:lnSpc>
            </a:pPr>
            <a:r>
              <a:rPr sz="2000" spc="-15" dirty="0" smtClean="0">
                <a:latin typeface="Times New Roman"/>
                <a:cs typeface="Times New Roman"/>
              </a:rPr>
              <a:t>L’attivit</a:t>
            </a:r>
            <a:r>
              <a:rPr sz="2000" spc="-10" dirty="0" smtClean="0">
                <a:latin typeface="Times New Roman"/>
                <a:cs typeface="Times New Roman"/>
              </a:rPr>
              <a:t>à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metabolic</a:t>
            </a:r>
            <a:r>
              <a:rPr sz="2000" spc="-10" dirty="0" smtClean="0">
                <a:latin typeface="Times New Roman"/>
                <a:cs typeface="Times New Roman"/>
              </a:rPr>
              <a:t>a </a:t>
            </a:r>
            <a:r>
              <a:rPr sz="2000" spc="-15" dirty="0" smtClean="0">
                <a:latin typeface="Times New Roman"/>
                <a:cs typeface="Times New Roman"/>
              </a:rPr>
              <a:t>dell’org</a:t>
            </a:r>
            <a:r>
              <a:rPr sz="2000" spc="-20" dirty="0" smtClean="0">
                <a:latin typeface="Times New Roman"/>
                <a:cs typeface="Times New Roman"/>
              </a:rPr>
              <a:t>a</a:t>
            </a:r>
            <a:r>
              <a:rPr sz="2000" spc="-15" dirty="0" smtClean="0">
                <a:latin typeface="Times New Roman"/>
                <a:cs typeface="Times New Roman"/>
              </a:rPr>
              <a:t>nism</a:t>
            </a:r>
            <a:r>
              <a:rPr sz="2000" spc="-10" dirty="0" smtClean="0">
                <a:latin typeface="Times New Roman"/>
                <a:cs typeface="Times New Roman"/>
              </a:rPr>
              <a:t>o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pu</a:t>
            </a:r>
            <a:r>
              <a:rPr sz="2000" spc="-10" dirty="0" smtClean="0">
                <a:latin typeface="Times New Roman"/>
                <a:cs typeface="Times New Roman"/>
              </a:rPr>
              <a:t>ò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esser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ricondott</a:t>
            </a:r>
            <a:r>
              <a:rPr sz="2000" spc="-10" dirty="0" smtClean="0">
                <a:latin typeface="Times New Roman"/>
                <a:cs typeface="Times New Roman"/>
              </a:rPr>
              <a:t>a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a:</a:t>
            </a:r>
            <a:endParaRPr sz="2000">
              <a:latin typeface="Times New Roman"/>
              <a:cs typeface="Times New Roman"/>
            </a:endParaRPr>
          </a:p>
          <a:p>
            <a:pPr marL="982344" marR="659765" indent="-457200">
              <a:lnSpc>
                <a:spcPct val="100000"/>
              </a:lnSpc>
              <a:buFont typeface="Times New Roman"/>
              <a:buChar char="-"/>
              <a:tabLst>
                <a:tab pos="982980" algn="l"/>
              </a:tabLst>
            </a:pPr>
            <a:r>
              <a:rPr sz="2000" spc="-15" dirty="0" smtClean="0">
                <a:latin typeface="Times New Roman"/>
                <a:cs typeface="Times New Roman"/>
              </a:rPr>
              <a:t>l’attivit</a:t>
            </a:r>
            <a:r>
              <a:rPr sz="2000" spc="-10" dirty="0" smtClean="0">
                <a:latin typeface="Times New Roman"/>
                <a:cs typeface="Times New Roman"/>
              </a:rPr>
              <a:t>à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b="1" i="1" spc="-15" dirty="0" smtClean="0">
                <a:latin typeface="Times New Roman"/>
                <a:cs typeface="Times New Roman"/>
              </a:rPr>
              <a:t>metabolic</a:t>
            </a:r>
            <a:r>
              <a:rPr sz="2000" b="1" i="1" spc="-10" dirty="0" smtClean="0">
                <a:latin typeface="Times New Roman"/>
                <a:cs typeface="Times New Roman"/>
              </a:rPr>
              <a:t>a</a:t>
            </a:r>
            <a:r>
              <a:rPr sz="2000" b="1" i="1" spc="-5" dirty="0" smtClean="0">
                <a:latin typeface="Times New Roman"/>
                <a:cs typeface="Times New Roman"/>
              </a:rPr>
              <a:t> </a:t>
            </a:r>
            <a:r>
              <a:rPr sz="2000" b="1" i="1" spc="-15" dirty="0" smtClean="0">
                <a:latin typeface="Times New Roman"/>
                <a:cs typeface="Times New Roman"/>
              </a:rPr>
              <a:t>basale</a:t>
            </a:r>
            <a:r>
              <a:rPr sz="2000" spc="-5" dirty="0" smtClean="0">
                <a:latin typeface="Times New Roman"/>
                <a:cs typeface="Times New Roman"/>
              </a:rPr>
              <a:t>,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necessari</a:t>
            </a:r>
            <a:r>
              <a:rPr sz="2000" spc="-10" dirty="0" smtClean="0">
                <a:latin typeface="Times New Roman"/>
                <a:cs typeface="Times New Roman"/>
              </a:rPr>
              <a:t>a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a</a:t>
            </a:r>
            <a:r>
              <a:rPr sz="2000" spc="-10" dirty="0" smtClean="0">
                <a:latin typeface="Times New Roman"/>
                <a:cs typeface="Times New Roman"/>
              </a:rPr>
              <a:t>l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mante</a:t>
            </a:r>
            <a:r>
              <a:rPr sz="2000" spc="0" dirty="0" smtClean="0">
                <a:latin typeface="Times New Roman"/>
                <a:cs typeface="Times New Roman"/>
              </a:rPr>
              <a:t>n</a:t>
            </a:r>
            <a:r>
              <a:rPr sz="2000" spc="-15" dirty="0" smtClean="0">
                <a:latin typeface="Times New Roman"/>
                <a:cs typeface="Times New Roman"/>
              </a:rPr>
              <a:t>iment</a:t>
            </a:r>
            <a:r>
              <a:rPr sz="2000" spc="-10" dirty="0" smtClean="0">
                <a:latin typeface="Times New Roman"/>
                <a:cs typeface="Times New Roman"/>
              </a:rPr>
              <a:t>o </a:t>
            </a:r>
            <a:r>
              <a:rPr sz="2000" spc="-15" dirty="0" smtClean="0">
                <a:latin typeface="Times New Roman"/>
                <a:cs typeface="Times New Roman"/>
              </a:rPr>
              <a:t>dell’attività cellular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dell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principal</a:t>
            </a:r>
            <a:r>
              <a:rPr sz="2000" spc="-10" dirty="0" smtClean="0">
                <a:latin typeface="Times New Roman"/>
                <a:cs typeface="Times New Roman"/>
              </a:rPr>
              <a:t>i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funzi</a:t>
            </a:r>
            <a:r>
              <a:rPr sz="2000" spc="-25" dirty="0" smtClean="0">
                <a:latin typeface="Times New Roman"/>
                <a:cs typeface="Times New Roman"/>
              </a:rPr>
              <a:t>o</a:t>
            </a:r>
            <a:r>
              <a:rPr sz="2000" spc="-15" dirty="0" smtClean="0">
                <a:latin typeface="Times New Roman"/>
                <a:cs typeface="Times New Roman"/>
              </a:rPr>
              <a:t>n</a:t>
            </a:r>
            <a:r>
              <a:rPr sz="2000" spc="-10" dirty="0" smtClean="0">
                <a:latin typeface="Times New Roman"/>
                <a:cs typeface="Times New Roman"/>
              </a:rPr>
              <a:t>i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vitali</a:t>
            </a:r>
            <a:r>
              <a:rPr sz="2000" spc="-10" dirty="0" smtClean="0">
                <a:latin typeface="Times New Roman"/>
                <a:cs typeface="Times New Roman"/>
              </a:rPr>
              <a:t>;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ess</a:t>
            </a:r>
            <a:r>
              <a:rPr sz="2000" spc="-10" dirty="0" smtClean="0">
                <a:latin typeface="Times New Roman"/>
                <a:cs typeface="Times New Roman"/>
              </a:rPr>
              <a:t>o </a:t>
            </a:r>
            <a:r>
              <a:rPr sz="2000" spc="-15" dirty="0" smtClean="0">
                <a:latin typeface="Times New Roman"/>
                <a:cs typeface="Times New Roman"/>
              </a:rPr>
              <a:t>vari</a:t>
            </a:r>
            <a:r>
              <a:rPr sz="2000" spc="-10" dirty="0" smtClean="0">
                <a:latin typeface="Times New Roman"/>
                <a:cs typeface="Times New Roman"/>
              </a:rPr>
              <a:t>a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co</a:t>
            </a:r>
            <a:r>
              <a:rPr sz="2000" spc="-10" dirty="0" smtClean="0">
                <a:latin typeface="Times New Roman"/>
                <a:cs typeface="Times New Roman"/>
              </a:rPr>
              <a:t>n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i</a:t>
            </a:r>
            <a:r>
              <a:rPr sz="2000" spc="-10" dirty="0" smtClean="0">
                <a:latin typeface="Times New Roman"/>
                <a:cs typeface="Times New Roman"/>
              </a:rPr>
              <a:t>l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ciclo</a:t>
            </a:r>
            <a:r>
              <a:rPr sz="2000" spc="-10" dirty="0" smtClean="0">
                <a:latin typeface="Times New Roman"/>
                <a:cs typeface="Times New Roman"/>
              </a:rPr>
              <a:t> circad</a:t>
            </a:r>
            <a:r>
              <a:rPr sz="2000" spc="-20" dirty="0" smtClean="0">
                <a:latin typeface="Times New Roman"/>
                <a:cs typeface="Times New Roman"/>
              </a:rPr>
              <a:t>i</a:t>
            </a:r>
            <a:r>
              <a:rPr sz="2000" spc="-10" dirty="0" smtClean="0">
                <a:latin typeface="Times New Roman"/>
                <a:cs typeface="Times New Roman"/>
              </a:rPr>
              <a:t>anico 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dipende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da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individuo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a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in</a:t>
            </a:r>
            <a:r>
              <a:rPr sz="2000" spc="-15" dirty="0" smtClean="0">
                <a:latin typeface="Times New Roman"/>
                <a:cs typeface="Times New Roman"/>
              </a:rPr>
              <a:t>dividu</a:t>
            </a:r>
            <a:r>
              <a:rPr sz="2000" spc="-10" dirty="0" smtClean="0">
                <a:latin typeface="Times New Roman"/>
                <a:cs typeface="Times New Roman"/>
              </a:rPr>
              <a:t>o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i</a:t>
            </a:r>
            <a:r>
              <a:rPr sz="2000" spc="-10" dirty="0" smtClean="0">
                <a:latin typeface="Times New Roman"/>
                <a:cs typeface="Times New Roman"/>
              </a:rPr>
              <a:t>n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funzion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de</a:t>
            </a:r>
            <a:r>
              <a:rPr sz="2000" spc="-10" dirty="0" smtClean="0">
                <a:latin typeface="Times New Roman"/>
                <a:cs typeface="Times New Roman"/>
              </a:rPr>
              <a:t>l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sesso</a:t>
            </a:r>
            <a:r>
              <a:rPr sz="2000" spc="-5" dirty="0" smtClean="0">
                <a:latin typeface="Times New Roman"/>
                <a:cs typeface="Times New Roman"/>
              </a:rPr>
              <a:t>,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età,</a:t>
            </a:r>
            <a:r>
              <a:rPr sz="2000" spc="-10" dirty="0" smtClean="0">
                <a:latin typeface="Times New Roman"/>
                <a:cs typeface="Times New Roman"/>
              </a:rPr>
              <a:t> massa, altezza </a:t>
            </a:r>
            <a:r>
              <a:rPr sz="2000" spc="-15" dirty="0" smtClean="0">
                <a:latin typeface="Times New Roman"/>
                <a:cs typeface="Times New Roman"/>
              </a:rPr>
              <a:t>…;</a:t>
            </a:r>
            <a:endParaRPr sz="2000">
              <a:latin typeface="Times New Roman"/>
              <a:cs typeface="Times New Roman"/>
            </a:endParaRPr>
          </a:p>
          <a:p>
            <a:pPr marL="982344" marR="760730" indent="-457200">
              <a:lnSpc>
                <a:spcPct val="100000"/>
              </a:lnSpc>
              <a:buFont typeface="Times New Roman"/>
              <a:buChar char="-"/>
              <a:tabLst>
                <a:tab pos="982344" algn="l"/>
              </a:tabLst>
            </a:pPr>
            <a:r>
              <a:rPr sz="2000" spc="-15" dirty="0" smtClean="0">
                <a:latin typeface="Times New Roman"/>
                <a:cs typeface="Times New Roman"/>
              </a:rPr>
              <a:t>l’attivit</a:t>
            </a:r>
            <a:r>
              <a:rPr sz="2000" spc="-10" dirty="0" smtClean="0">
                <a:latin typeface="Times New Roman"/>
                <a:cs typeface="Times New Roman"/>
              </a:rPr>
              <a:t>à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b="1" i="1" spc="-15" dirty="0" smtClean="0">
                <a:latin typeface="Times New Roman"/>
                <a:cs typeface="Times New Roman"/>
              </a:rPr>
              <a:t>metabolic</a:t>
            </a:r>
            <a:r>
              <a:rPr sz="2000" b="1" i="1" spc="-10" dirty="0" smtClean="0">
                <a:latin typeface="Times New Roman"/>
                <a:cs typeface="Times New Roman"/>
              </a:rPr>
              <a:t>a</a:t>
            </a:r>
            <a:r>
              <a:rPr sz="2000" b="1" i="1" spc="-5" dirty="0" smtClean="0">
                <a:latin typeface="Times New Roman"/>
                <a:cs typeface="Times New Roman"/>
              </a:rPr>
              <a:t> </a:t>
            </a:r>
            <a:r>
              <a:rPr sz="2000" b="1" i="1" spc="-10" dirty="0" smtClean="0">
                <a:latin typeface="Times New Roman"/>
                <a:cs typeface="Times New Roman"/>
              </a:rPr>
              <a:t>a</a:t>
            </a:r>
            <a:r>
              <a:rPr sz="2000" b="1" i="1" spc="-5" dirty="0" smtClean="0">
                <a:latin typeface="Times New Roman"/>
                <a:cs typeface="Times New Roman"/>
              </a:rPr>
              <a:t> </a:t>
            </a:r>
            <a:r>
              <a:rPr sz="2000" b="1" i="1" spc="-15" dirty="0" smtClean="0">
                <a:latin typeface="Times New Roman"/>
                <a:cs typeface="Times New Roman"/>
              </a:rPr>
              <a:t>riposo</a:t>
            </a:r>
            <a:r>
              <a:rPr sz="2000" spc="-5" dirty="0" smtClean="0">
                <a:latin typeface="Times New Roman"/>
                <a:cs typeface="Times New Roman"/>
              </a:rPr>
              <a:t>, </a:t>
            </a:r>
            <a:r>
              <a:rPr sz="2000" spc="-15" dirty="0" smtClean="0">
                <a:latin typeface="Times New Roman"/>
                <a:cs typeface="Times New Roman"/>
              </a:rPr>
              <a:t>comprendent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quell</a:t>
            </a:r>
            <a:r>
              <a:rPr sz="2000" spc="-10" dirty="0" smtClean="0">
                <a:latin typeface="Times New Roman"/>
                <a:cs typeface="Times New Roman"/>
              </a:rPr>
              <a:t>a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basal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quelle ulterior</a:t>
            </a:r>
            <a:r>
              <a:rPr sz="2000" spc="-10" dirty="0" smtClean="0">
                <a:latin typeface="Times New Roman"/>
                <a:cs typeface="Times New Roman"/>
              </a:rPr>
              <a:t>i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funzion</a:t>
            </a:r>
            <a:r>
              <a:rPr sz="2000" spc="-10" dirty="0" smtClean="0">
                <a:latin typeface="Times New Roman"/>
                <a:cs typeface="Times New Roman"/>
              </a:rPr>
              <a:t>i </a:t>
            </a:r>
            <a:r>
              <a:rPr sz="2000" spc="-15" dirty="0" smtClean="0">
                <a:latin typeface="Times New Roman"/>
                <a:cs typeface="Times New Roman"/>
              </a:rPr>
              <a:t>i</a:t>
            </a:r>
            <a:r>
              <a:rPr sz="2000" spc="-10" dirty="0" smtClean="0">
                <a:latin typeface="Times New Roman"/>
                <a:cs typeface="Times New Roman"/>
              </a:rPr>
              <a:t>n </a:t>
            </a:r>
            <a:r>
              <a:rPr sz="2000" spc="-15" dirty="0" smtClean="0">
                <a:latin typeface="Times New Roman"/>
                <a:cs typeface="Times New Roman"/>
              </a:rPr>
              <a:t>assenz</a:t>
            </a:r>
            <a:r>
              <a:rPr sz="2000" spc="-10" dirty="0" smtClean="0">
                <a:latin typeface="Times New Roman"/>
                <a:cs typeface="Times New Roman"/>
              </a:rPr>
              <a:t>a </a:t>
            </a:r>
            <a:r>
              <a:rPr sz="2000" spc="-15" dirty="0" smtClean="0">
                <a:latin typeface="Times New Roman"/>
                <a:cs typeface="Times New Roman"/>
              </a:rPr>
              <a:t>d</a:t>
            </a:r>
            <a:r>
              <a:rPr sz="2000" spc="-10" dirty="0" smtClean="0">
                <a:latin typeface="Times New Roman"/>
                <a:cs typeface="Times New Roman"/>
              </a:rPr>
              <a:t>i </a:t>
            </a:r>
            <a:r>
              <a:rPr sz="2000" spc="-15" dirty="0" smtClean="0">
                <a:latin typeface="Times New Roman"/>
                <a:cs typeface="Times New Roman"/>
              </a:rPr>
              <a:t>attivit</a:t>
            </a:r>
            <a:r>
              <a:rPr sz="2000" spc="-10" dirty="0" smtClean="0">
                <a:latin typeface="Times New Roman"/>
                <a:cs typeface="Times New Roman"/>
              </a:rPr>
              <a:t>à </a:t>
            </a:r>
            <a:r>
              <a:rPr sz="2000" spc="-15" dirty="0" smtClean="0">
                <a:latin typeface="Times New Roman"/>
                <a:cs typeface="Times New Roman"/>
              </a:rPr>
              <a:t>muscolar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qual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quell</a:t>
            </a:r>
            <a:r>
              <a:rPr sz="2000" spc="-10" dirty="0" smtClean="0">
                <a:latin typeface="Times New Roman"/>
                <a:cs typeface="Times New Roman"/>
              </a:rPr>
              <a:t>a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digestiv</a:t>
            </a:r>
            <a:r>
              <a:rPr sz="2000" spc="-10" dirty="0" smtClean="0">
                <a:latin typeface="Times New Roman"/>
                <a:cs typeface="Times New Roman"/>
              </a:rPr>
              <a:t>a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posturale;</a:t>
            </a:r>
            <a:endParaRPr sz="2000">
              <a:latin typeface="Times New Roman"/>
              <a:cs typeface="Times New Roman"/>
            </a:endParaRPr>
          </a:p>
          <a:p>
            <a:pPr marL="982344" marR="1737360" indent="-457200">
              <a:lnSpc>
                <a:spcPct val="100000"/>
              </a:lnSpc>
              <a:buFont typeface="Times New Roman"/>
              <a:buChar char="-"/>
              <a:tabLst>
                <a:tab pos="982344" algn="l"/>
              </a:tabLst>
            </a:pPr>
            <a:r>
              <a:rPr sz="2000" spc="-15" dirty="0" smtClean="0">
                <a:latin typeface="Times New Roman"/>
                <a:cs typeface="Times New Roman"/>
              </a:rPr>
              <a:t>l’attivit</a:t>
            </a:r>
            <a:r>
              <a:rPr sz="2000" spc="-10" dirty="0" smtClean="0">
                <a:latin typeface="Times New Roman"/>
                <a:cs typeface="Times New Roman"/>
              </a:rPr>
              <a:t>à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b="1" i="1" spc="-15" dirty="0" smtClean="0">
                <a:latin typeface="Times New Roman"/>
                <a:cs typeface="Times New Roman"/>
              </a:rPr>
              <a:t>metabolic</a:t>
            </a:r>
            <a:r>
              <a:rPr sz="2000" b="1" i="1" spc="-10" dirty="0" smtClean="0">
                <a:latin typeface="Times New Roman"/>
                <a:cs typeface="Times New Roman"/>
              </a:rPr>
              <a:t>a </a:t>
            </a:r>
            <a:r>
              <a:rPr sz="2000" b="1" i="1" spc="-15" dirty="0" smtClean="0">
                <a:latin typeface="Times New Roman"/>
                <a:cs typeface="Times New Roman"/>
              </a:rPr>
              <a:t>lavorativ</a:t>
            </a:r>
            <a:r>
              <a:rPr sz="2000" b="1" i="1" spc="-5" dirty="0" smtClean="0">
                <a:latin typeface="Times New Roman"/>
                <a:cs typeface="Times New Roman"/>
              </a:rPr>
              <a:t>a</a:t>
            </a:r>
            <a:r>
              <a:rPr sz="2000" spc="-5" dirty="0" smtClean="0">
                <a:latin typeface="Times New Roman"/>
                <a:cs typeface="Times New Roman"/>
              </a:rPr>
              <a:t>, </a:t>
            </a:r>
            <a:r>
              <a:rPr sz="2000" spc="-10" dirty="0" smtClean="0">
                <a:latin typeface="Times New Roman"/>
                <a:cs typeface="Times New Roman"/>
              </a:rPr>
              <a:t>legata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al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20" dirty="0" smtClean="0">
                <a:latin typeface="Times New Roman"/>
                <a:cs typeface="Times New Roman"/>
              </a:rPr>
              <a:t>l</a:t>
            </a:r>
            <a:r>
              <a:rPr sz="2000" spc="-10" dirty="0" smtClean="0">
                <a:latin typeface="Times New Roman"/>
                <a:cs typeface="Times New Roman"/>
              </a:rPr>
              <a:t>avoro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compiuto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ed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al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rendiment</a:t>
            </a:r>
            <a:r>
              <a:rPr sz="2000" spc="-10" dirty="0" smtClean="0">
                <a:latin typeface="Times New Roman"/>
                <a:cs typeface="Times New Roman"/>
              </a:rPr>
              <a:t>o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muscolar</a:t>
            </a:r>
            <a:r>
              <a:rPr sz="2000" spc="-10" dirty="0" smtClean="0">
                <a:latin typeface="Times New Roman"/>
                <a:cs typeface="Times New Roman"/>
              </a:rPr>
              <a:t>e 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nell’attivit</a:t>
            </a:r>
            <a:r>
              <a:rPr sz="2000" spc="-10" dirty="0" smtClean="0">
                <a:latin typeface="Times New Roman"/>
                <a:cs typeface="Times New Roman"/>
              </a:rPr>
              <a:t>à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lavorativa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Font typeface="Times New Roman"/>
              <a:buChar char="-"/>
            </a:pPr>
            <a:endParaRPr sz="1000"/>
          </a:p>
          <a:p>
            <a:pPr>
              <a:lnSpc>
                <a:spcPts val="1300"/>
              </a:lnSpc>
              <a:spcBef>
                <a:spcPts val="96"/>
              </a:spcBef>
              <a:buFont typeface="Times New Roman"/>
              <a:buChar char="-"/>
            </a:pPr>
            <a:endParaRPr sz="1300"/>
          </a:p>
          <a:p>
            <a:pPr marL="982344" marR="932815" indent="0">
              <a:lnSpc>
                <a:spcPct val="100099"/>
              </a:lnSpc>
            </a:pPr>
            <a:r>
              <a:rPr sz="2000" spc="-20" dirty="0" smtClean="0">
                <a:latin typeface="Times New Roman"/>
                <a:cs typeface="Times New Roman"/>
              </a:rPr>
              <a:t>L</a:t>
            </a:r>
            <a:r>
              <a:rPr sz="2000" spc="-10" dirty="0" smtClean="0">
                <a:latin typeface="Times New Roman"/>
                <a:cs typeface="Times New Roman"/>
              </a:rPr>
              <a:t>a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valutazion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de</a:t>
            </a:r>
            <a:r>
              <a:rPr sz="2000" spc="-10" dirty="0" smtClean="0">
                <a:latin typeface="Times New Roman"/>
                <a:cs typeface="Times New Roman"/>
              </a:rPr>
              <a:t>l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metaboli</a:t>
            </a:r>
            <a:r>
              <a:rPr sz="2000" spc="-20" dirty="0" smtClean="0">
                <a:latin typeface="Times New Roman"/>
                <a:cs typeface="Times New Roman"/>
              </a:rPr>
              <a:t>s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-10" dirty="0" smtClean="0">
                <a:latin typeface="Times New Roman"/>
                <a:cs typeface="Times New Roman"/>
              </a:rPr>
              <a:t>o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energetico</a:t>
            </a:r>
            <a:r>
              <a:rPr sz="2000" spc="-5" dirty="0" smtClean="0">
                <a:latin typeface="Times New Roman"/>
                <a:cs typeface="Times New Roman"/>
              </a:rPr>
              <a:t>,</a:t>
            </a:r>
            <a:r>
              <a:rPr sz="2000" spc="-15" dirty="0" smtClean="0">
                <a:latin typeface="Times New Roman"/>
                <a:cs typeface="Times New Roman"/>
              </a:rPr>
              <a:t> d</a:t>
            </a:r>
            <a:r>
              <a:rPr sz="2000" spc="-10" dirty="0" smtClean="0">
                <a:latin typeface="Times New Roman"/>
                <a:cs typeface="Times New Roman"/>
              </a:rPr>
              <a:t>i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soli</a:t>
            </a:r>
            <a:r>
              <a:rPr sz="2000" spc="-20" dirty="0" smtClean="0">
                <a:latin typeface="Times New Roman"/>
                <a:cs typeface="Times New Roman"/>
              </a:rPr>
              <a:t>t</a:t>
            </a:r>
            <a:r>
              <a:rPr sz="2000" spc="-10" dirty="0" smtClean="0">
                <a:latin typeface="Times New Roman"/>
                <a:cs typeface="Times New Roman"/>
              </a:rPr>
              <a:t>o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espress</a:t>
            </a:r>
            <a:r>
              <a:rPr sz="2000" spc="-10" dirty="0" smtClean="0">
                <a:latin typeface="Times New Roman"/>
                <a:cs typeface="Times New Roman"/>
              </a:rPr>
              <a:t>o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mediante l’unit</a:t>
            </a:r>
            <a:r>
              <a:rPr sz="2000" spc="-10" dirty="0" smtClean="0">
                <a:latin typeface="Times New Roman"/>
                <a:cs typeface="Times New Roman"/>
              </a:rPr>
              <a:t>à </a:t>
            </a:r>
            <a:r>
              <a:rPr sz="2000" spc="-15" dirty="0" smtClean="0">
                <a:latin typeface="Times New Roman"/>
                <a:cs typeface="Times New Roman"/>
              </a:rPr>
              <a:t>incoerent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“met</a:t>
            </a:r>
            <a:r>
              <a:rPr sz="2000" spc="-10" dirty="0" smtClean="0">
                <a:latin typeface="Times New Roman"/>
                <a:cs typeface="Times New Roman"/>
              </a:rPr>
              <a:t>” (1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20" dirty="0" smtClean="0">
                <a:latin typeface="Times New Roman"/>
                <a:cs typeface="Times New Roman"/>
              </a:rPr>
              <a:t>me</a:t>
            </a:r>
            <a:r>
              <a:rPr sz="2000" spc="-10" dirty="0" smtClean="0">
                <a:latin typeface="Times New Roman"/>
                <a:cs typeface="Times New Roman"/>
              </a:rPr>
              <a:t>t </a:t>
            </a:r>
            <a:r>
              <a:rPr sz="2000" spc="-15" dirty="0" smtClean="0">
                <a:latin typeface="Times New Roman"/>
                <a:cs typeface="Times New Roman"/>
              </a:rPr>
              <a:t>=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58,</a:t>
            </a:r>
            <a:r>
              <a:rPr sz="2000" spc="-10" dirty="0" smtClean="0">
                <a:latin typeface="Times New Roman"/>
                <a:cs typeface="Times New Roman"/>
              </a:rPr>
              <a:t>2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20" dirty="0" smtClean="0">
                <a:latin typeface="Times New Roman"/>
                <a:cs typeface="Times New Roman"/>
              </a:rPr>
              <a:t>W/m</a:t>
            </a:r>
            <a:r>
              <a:rPr sz="1950" spc="-7" baseline="25641" dirty="0" smtClean="0">
                <a:latin typeface="Times New Roman"/>
                <a:cs typeface="Times New Roman"/>
              </a:rPr>
              <a:t>2</a:t>
            </a:r>
            <a:r>
              <a:rPr sz="2000" spc="-15" dirty="0" smtClean="0">
                <a:latin typeface="Times New Roman"/>
                <a:cs typeface="Times New Roman"/>
              </a:rPr>
              <a:t>)</a:t>
            </a:r>
            <a:r>
              <a:rPr sz="2000" spc="-5" dirty="0" smtClean="0">
                <a:latin typeface="Times New Roman"/>
                <a:cs typeface="Times New Roman"/>
              </a:rPr>
              <a:t>, </a:t>
            </a:r>
            <a:r>
              <a:rPr sz="2000" spc="-15" dirty="0" smtClean="0">
                <a:latin typeface="Times New Roman"/>
                <a:cs typeface="Times New Roman"/>
              </a:rPr>
              <a:t>pu</a:t>
            </a:r>
            <a:r>
              <a:rPr sz="2000" spc="-10" dirty="0" smtClean="0">
                <a:latin typeface="Times New Roman"/>
                <a:cs typeface="Times New Roman"/>
              </a:rPr>
              <a:t>ò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esser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effet</a:t>
            </a:r>
            <a:r>
              <a:rPr sz="2000" spc="-20" dirty="0" smtClean="0">
                <a:latin typeface="Times New Roman"/>
                <a:cs typeface="Times New Roman"/>
              </a:rPr>
              <a:t>t</a:t>
            </a:r>
            <a:r>
              <a:rPr sz="2000" spc="-15" dirty="0" smtClean="0">
                <a:latin typeface="Times New Roman"/>
                <a:cs typeface="Times New Roman"/>
              </a:rPr>
              <a:t>uata mediant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du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metodi:</a:t>
            </a:r>
            <a:endParaRPr sz="2000">
              <a:latin typeface="Times New Roman"/>
              <a:cs typeface="Times New Roman"/>
            </a:endParaRPr>
          </a:p>
          <a:p>
            <a:pPr marL="982344" marR="1538605" indent="-457200">
              <a:lnSpc>
                <a:spcPct val="100000"/>
              </a:lnSpc>
              <a:buFont typeface="Times New Roman"/>
              <a:buChar char="-"/>
              <a:tabLst>
                <a:tab pos="982344" algn="l"/>
              </a:tabLst>
            </a:pPr>
            <a:r>
              <a:rPr sz="2000" spc="-10" dirty="0" smtClean="0">
                <a:latin typeface="Times New Roman"/>
                <a:cs typeface="Times New Roman"/>
              </a:rPr>
              <a:t>la </a:t>
            </a:r>
            <a:r>
              <a:rPr sz="2000" spc="-15" dirty="0" smtClean="0">
                <a:latin typeface="Times New Roman"/>
                <a:cs typeface="Times New Roman"/>
              </a:rPr>
              <a:t>misur</a:t>
            </a:r>
            <a:r>
              <a:rPr sz="2000" spc="-10" dirty="0" smtClean="0">
                <a:latin typeface="Times New Roman"/>
                <a:cs typeface="Times New Roman"/>
              </a:rPr>
              <a:t>a </a:t>
            </a:r>
            <a:r>
              <a:rPr sz="2000" spc="-15" dirty="0" smtClean="0">
                <a:latin typeface="Times New Roman"/>
                <a:cs typeface="Times New Roman"/>
              </a:rPr>
              <a:t>dirett</a:t>
            </a:r>
            <a:r>
              <a:rPr sz="2000" spc="-10" dirty="0" smtClean="0">
                <a:latin typeface="Times New Roman"/>
                <a:cs typeface="Times New Roman"/>
              </a:rPr>
              <a:t>a </a:t>
            </a:r>
            <a:r>
              <a:rPr sz="2000" spc="-15" dirty="0" smtClean="0">
                <a:latin typeface="Times New Roman"/>
                <a:cs typeface="Times New Roman"/>
              </a:rPr>
              <a:t>(ch</a:t>
            </a:r>
            <a:r>
              <a:rPr sz="2000" spc="-10" dirty="0" smtClean="0">
                <a:latin typeface="Times New Roman"/>
                <a:cs typeface="Times New Roman"/>
              </a:rPr>
              <a:t>e </a:t>
            </a:r>
            <a:r>
              <a:rPr sz="2000" spc="-15" dirty="0" smtClean="0">
                <a:latin typeface="Times New Roman"/>
                <a:cs typeface="Times New Roman"/>
              </a:rPr>
              <a:t>s</a:t>
            </a:r>
            <a:r>
              <a:rPr sz="2000" spc="-10" dirty="0" smtClean="0">
                <a:latin typeface="Times New Roman"/>
                <a:cs typeface="Times New Roman"/>
              </a:rPr>
              <a:t>i </a:t>
            </a:r>
            <a:r>
              <a:rPr sz="2000" spc="-15" dirty="0" smtClean="0">
                <a:latin typeface="Times New Roman"/>
                <a:cs typeface="Times New Roman"/>
              </a:rPr>
              <a:t>bas</a:t>
            </a:r>
            <a:r>
              <a:rPr sz="2000" spc="-10" dirty="0" smtClean="0">
                <a:latin typeface="Times New Roman"/>
                <a:cs typeface="Times New Roman"/>
              </a:rPr>
              <a:t>a </a:t>
            </a:r>
            <a:r>
              <a:rPr sz="2000" spc="-15" dirty="0" smtClean="0">
                <a:latin typeface="Times New Roman"/>
                <a:cs typeface="Times New Roman"/>
              </a:rPr>
              <a:t>p</a:t>
            </a:r>
            <a:r>
              <a:rPr sz="2000" spc="-5" dirty="0" smtClean="0">
                <a:latin typeface="Times New Roman"/>
                <a:cs typeface="Times New Roman"/>
              </a:rPr>
              <a:t>r</a:t>
            </a:r>
            <a:r>
              <a:rPr sz="2000" spc="-15" dirty="0" smtClean="0">
                <a:latin typeface="Times New Roman"/>
                <a:cs typeface="Times New Roman"/>
              </a:rPr>
              <a:t>incipalment</a:t>
            </a:r>
            <a:r>
              <a:rPr sz="2000" spc="-10" dirty="0" smtClean="0">
                <a:latin typeface="Times New Roman"/>
                <a:cs typeface="Times New Roman"/>
              </a:rPr>
              <a:t>e </a:t>
            </a:r>
            <a:r>
              <a:rPr sz="2000" spc="-15" dirty="0" smtClean="0">
                <a:latin typeface="Times New Roman"/>
                <a:cs typeface="Times New Roman"/>
              </a:rPr>
              <a:t>sull</a:t>
            </a:r>
            <a:r>
              <a:rPr sz="2000" spc="-10" dirty="0" smtClean="0">
                <a:latin typeface="Times New Roman"/>
                <a:cs typeface="Times New Roman"/>
              </a:rPr>
              <a:t>a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valutazion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del consum</a:t>
            </a:r>
            <a:r>
              <a:rPr sz="2000" spc="-10" dirty="0" smtClean="0">
                <a:latin typeface="Times New Roman"/>
                <a:cs typeface="Times New Roman"/>
              </a:rPr>
              <a:t>o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d</a:t>
            </a:r>
            <a:r>
              <a:rPr sz="2000" spc="-10" dirty="0" smtClean="0">
                <a:latin typeface="Times New Roman"/>
                <a:cs typeface="Times New Roman"/>
              </a:rPr>
              <a:t>i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ossigeno)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25145" algn="l"/>
                <a:tab pos="982344" algn="l"/>
                <a:tab pos="9130665" algn="l"/>
              </a:tabLst>
            </a:pPr>
            <a:r>
              <a:rPr sz="2000" u="sng" spc="-5" dirty="0" smtClean="0">
                <a:latin typeface="Times New Roman"/>
                <a:cs typeface="Times New Roman"/>
              </a:rPr>
              <a:t> 	</a:t>
            </a:r>
            <a:r>
              <a:rPr sz="2000" u="sng" spc="-10" dirty="0" smtClean="0">
                <a:latin typeface="Times New Roman"/>
                <a:cs typeface="Times New Roman"/>
              </a:rPr>
              <a:t>-</a:t>
            </a:r>
            <a:r>
              <a:rPr sz="2000" u="sng" spc="-5" dirty="0" smtClean="0">
                <a:latin typeface="Times New Roman"/>
                <a:cs typeface="Times New Roman"/>
              </a:rPr>
              <a:t> 	</a:t>
            </a:r>
            <a:r>
              <a:rPr sz="2000" u="sng" spc="-10" dirty="0" smtClean="0">
                <a:latin typeface="Times New Roman"/>
                <a:cs typeface="Times New Roman"/>
              </a:rPr>
              <a:t>la </a:t>
            </a:r>
            <a:r>
              <a:rPr sz="2000" u="sng" spc="-15" dirty="0" smtClean="0">
                <a:latin typeface="Times New Roman"/>
                <a:cs typeface="Times New Roman"/>
              </a:rPr>
              <a:t>valutazione</a:t>
            </a:r>
            <a:r>
              <a:rPr sz="2000" u="sng" spc="-10" dirty="0" smtClean="0">
                <a:latin typeface="Times New Roman"/>
                <a:cs typeface="Times New Roman"/>
              </a:rPr>
              <a:t> </a:t>
            </a:r>
            <a:r>
              <a:rPr sz="2000" u="sng" spc="-15" dirty="0" smtClean="0">
                <a:latin typeface="Times New Roman"/>
                <a:cs typeface="Times New Roman"/>
              </a:rPr>
              <a:t>indiretta</a:t>
            </a:r>
            <a:r>
              <a:rPr sz="2000" u="sng" spc="-10" dirty="0" smtClean="0">
                <a:latin typeface="Times New Roman"/>
                <a:cs typeface="Times New Roman"/>
              </a:rPr>
              <a:t> </a:t>
            </a:r>
            <a:r>
              <a:rPr sz="2000" u="sng" spc="-15" dirty="0" smtClean="0">
                <a:latin typeface="Times New Roman"/>
                <a:cs typeface="Times New Roman"/>
              </a:rPr>
              <a:t>(tabelle</a:t>
            </a:r>
            <a:r>
              <a:rPr sz="2000" u="sng" spc="-10" dirty="0" smtClean="0">
                <a:latin typeface="Times New Roman"/>
                <a:cs typeface="Times New Roman"/>
              </a:rPr>
              <a:t> </a:t>
            </a:r>
            <a:r>
              <a:rPr sz="2000" u="sng" spc="-15" dirty="0" smtClean="0">
                <a:latin typeface="Times New Roman"/>
                <a:cs typeface="Times New Roman"/>
              </a:rPr>
              <a:t>in funzione</a:t>
            </a:r>
            <a:r>
              <a:rPr sz="2000" u="sng" spc="-10" dirty="0" smtClean="0">
                <a:latin typeface="Times New Roman"/>
                <a:cs typeface="Times New Roman"/>
              </a:rPr>
              <a:t> </a:t>
            </a:r>
            <a:r>
              <a:rPr sz="2000" u="sng" spc="-15" dirty="0" smtClean="0">
                <a:latin typeface="Times New Roman"/>
                <a:cs typeface="Times New Roman"/>
              </a:rPr>
              <a:t>dell’attività).</a:t>
            </a:r>
            <a:r>
              <a:rPr sz="2000" u="sng" spc="-5" dirty="0" smtClean="0">
                <a:latin typeface="Times New Roman"/>
                <a:cs typeface="Times New Roman"/>
              </a:rPr>
              <a:t> 	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2248</Words>
  <Application>Microsoft Office PowerPoint</Application>
  <PresentationFormat>Custom</PresentationFormat>
  <Paragraphs>274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Meiryo</vt:lpstr>
      <vt:lpstr>Arial</vt:lpstr>
      <vt:lpstr>Calibri</vt:lpstr>
      <vt:lpstr>Lucida Sans Unicode</vt:lpstr>
      <vt:lpstr>Times New Roman</vt:lpstr>
      <vt:lpstr>Office Theme</vt:lpstr>
      <vt:lpstr>Tecnica del controllo ambientale: Il benessere Termoigrometrico (Parte I)</vt:lpstr>
      <vt:lpstr>Indice</vt:lpstr>
      <vt:lpstr>Benessere ambientale</vt:lpstr>
      <vt:lpstr>PowerPoint Presentation</vt:lpstr>
      <vt:lpstr>PowerPoint Presentation</vt:lpstr>
      <vt:lpstr>Il sistema di regolazione</vt:lpstr>
      <vt:lpstr>Il sistema di regolazione</vt:lpstr>
      <vt:lpstr>Bilancio di energia sul corpo umano</vt:lpstr>
      <vt:lpstr>Attività metabolica M</vt:lpstr>
      <vt:lpstr>Valori metabolici tipici (ISO 8996)</vt:lpstr>
      <vt:lpstr>Area superficie corporea</vt:lpstr>
      <vt:lpstr>Potenza meccanica W</vt:lpstr>
      <vt:lpstr>PowerPoint Presentation</vt:lpstr>
      <vt:lpstr>Resistenza termica vestiario</vt:lpstr>
      <vt:lpstr>Il flusso termico E</vt:lpstr>
      <vt:lpstr>Il flusso termico Cres  e Eres</vt:lpstr>
      <vt:lpstr>Parametri benessere termoigrometrico</vt:lpstr>
      <vt:lpstr>Equazione del benessere di FANGER</vt:lpstr>
      <vt:lpstr>Diagrammi del benessere di FANGER: Correlazione UR, va, Ta</vt:lpstr>
      <vt:lpstr>Diagrammi del benessere di FANGER: Correlazione va, Ta , Tmr</vt:lpstr>
      <vt:lpstr>Diagrammi del benessere di FANGER: Correlazione va, Ta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FASULO ANGELA</dc:creator>
  <cp:lastModifiedBy>Angelo Farina</cp:lastModifiedBy>
  <cp:revision>3</cp:revision>
  <dcterms:created xsi:type="dcterms:W3CDTF">2015-03-18T14:09:07Z</dcterms:created>
  <dcterms:modified xsi:type="dcterms:W3CDTF">2016-04-06T05:43:34Z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2006-01-16T00:00:00Z</vt:filetime>
  </property>
  <property fmtid="{D5CDD505-2E9C-101B-9397-08002B2CF9AE}" pid="3" name="LastSaved">
    <vt:filetime>2015-03-18T00:00:00Z</vt:filetime>
  </property>
</Properties>
</file>